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9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312" r:id="rId22"/>
    <p:sldId id="271" r:id="rId23"/>
    <p:sldId id="290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443" r:id="rId52"/>
    <p:sldId id="325" r:id="rId53"/>
    <p:sldId id="310" r:id="rId54"/>
    <p:sldId id="301" r:id="rId55"/>
    <p:sldId id="308" r:id="rId56"/>
    <p:sldId id="327" r:id="rId57"/>
    <p:sldId id="326" r:id="rId58"/>
    <p:sldId id="302" r:id="rId59"/>
    <p:sldId id="328" r:id="rId60"/>
    <p:sldId id="329" r:id="rId61"/>
    <p:sldId id="330" r:id="rId62"/>
    <p:sldId id="303" r:id="rId63"/>
    <p:sldId id="331" r:id="rId64"/>
    <p:sldId id="332" r:id="rId65"/>
    <p:sldId id="335" r:id="rId66"/>
    <p:sldId id="336" r:id="rId67"/>
    <p:sldId id="333" r:id="rId68"/>
    <p:sldId id="337" r:id="rId69"/>
    <p:sldId id="334" r:id="rId70"/>
    <p:sldId id="304" r:id="rId71"/>
    <p:sldId id="343" r:id="rId72"/>
    <p:sldId id="338" r:id="rId73"/>
    <p:sldId id="339" r:id="rId74"/>
    <p:sldId id="340" r:id="rId75"/>
    <p:sldId id="344" r:id="rId76"/>
    <p:sldId id="346" r:id="rId77"/>
    <p:sldId id="347" r:id="rId78"/>
    <p:sldId id="348" r:id="rId79"/>
    <p:sldId id="349" r:id="rId80"/>
    <p:sldId id="352" r:id="rId81"/>
    <p:sldId id="353" r:id="rId82"/>
    <p:sldId id="354" r:id="rId83"/>
    <p:sldId id="345" r:id="rId84"/>
    <p:sldId id="359" r:id="rId85"/>
    <p:sldId id="360" r:id="rId86"/>
    <p:sldId id="361" r:id="rId87"/>
    <p:sldId id="355" r:id="rId88"/>
    <p:sldId id="305" r:id="rId89"/>
    <p:sldId id="358" r:id="rId90"/>
    <p:sldId id="357" r:id="rId91"/>
    <p:sldId id="362" r:id="rId92"/>
    <p:sldId id="363" r:id="rId93"/>
    <p:sldId id="364" r:id="rId94"/>
    <p:sldId id="366" r:id="rId95"/>
    <p:sldId id="367" r:id="rId96"/>
    <p:sldId id="368" r:id="rId97"/>
    <p:sldId id="369" r:id="rId98"/>
    <p:sldId id="365" r:id="rId99"/>
    <p:sldId id="385" r:id="rId100"/>
    <p:sldId id="370" r:id="rId101"/>
    <p:sldId id="371" r:id="rId102"/>
    <p:sldId id="372" r:id="rId103"/>
    <p:sldId id="388" r:id="rId104"/>
    <p:sldId id="374" r:id="rId105"/>
    <p:sldId id="375" r:id="rId106"/>
    <p:sldId id="389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4" r:id="rId128"/>
    <p:sldId id="405" r:id="rId129"/>
    <p:sldId id="406" r:id="rId130"/>
    <p:sldId id="403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20" r:id="rId143"/>
    <p:sldId id="418" r:id="rId144"/>
    <p:sldId id="419" r:id="rId145"/>
    <p:sldId id="421" r:id="rId146"/>
    <p:sldId id="422" r:id="rId147"/>
    <p:sldId id="426" r:id="rId148"/>
    <p:sldId id="427" r:id="rId149"/>
    <p:sldId id="434" r:id="rId150"/>
    <p:sldId id="423" r:id="rId151"/>
    <p:sldId id="424" r:id="rId152"/>
    <p:sldId id="425" r:id="rId153"/>
    <p:sldId id="428" r:id="rId154"/>
    <p:sldId id="430" r:id="rId155"/>
    <p:sldId id="431" r:id="rId156"/>
    <p:sldId id="432" r:id="rId157"/>
    <p:sldId id="433" r:id="rId158"/>
    <p:sldId id="429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265" r:id="rId168"/>
  </p:sldIdLst>
  <p:sldSz cx="18288000" cy="10287000"/>
  <p:notesSz cx="6858000" cy="9144000"/>
  <p:embeddedFontLst>
    <p:embeddedFont>
      <p:font typeface="Calibri" panose="020F0502020204030204" pitchFamily="34" charset="0"/>
      <p:regular r:id="rId170"/>
      <p:bold r:id="rId171"/>
      <p:italic r:id="rId172"/>
      <p:boldItalic r:id="rId173"/>
    </p:embeddedFont>
    <p:embeddedFont>
      <p:font typeface="Cambria Math" panose="02040503050406030204" pitchFamily="18" charset="0"/>
      <p:regular r:id="rId174"/>
    </p:embeddedFont>
    <p:embeddedFont>
      <p:font typeface="Helveticish" panose="020B0604020202020204" charset="0"/>
      <p:regular r:id="rId1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422" autoAdjust="0"/>
  </p:normalViewPr>
  <p:slideViewPr>
    <p:cSldViewPr>
      <p:cViewPr>
        <p:scale>
          <a:sx n="66" d="100"/>
          <a:sy n="66" d="100"/>
        </p:scale>
        <p:origin x="9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5.fntdata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select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B9BDB247-5DCD-4236-8258-6BCE6EBEEFA9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274EEAB-D44E-4D56-80C5-0E3EB47B6B2C}" type="parTrans" cxnId="{BA7E59DB-9E2E-4020-8F26-EAC2F9D8C544}">
      <dgm:prSet/>
      <dgm:spPr/>
      <dgm:t>
        <a:bodyPr/>
        <a:lstStyle/>
        <a:p>
          <a:endParaRPr lang="en-US"/>
        </a:p>
      </dgm:t>
    </dgm:pt>
    <dgm:pt modelId="{C7D4F5D9-3C2E-4BA4-AD95-A723A1C64359}" type="sibTrans" cxnId="{BA7E59DB-9E2E-4020-8F26-EAC2F9D8C54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D1CE384-7328-46A5-A1BD-03DF40EE05F0}" type="presOf" srcId="{B9BDB247-5DCD-4236-8258-6BCE6EBEEFA9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BA7E59DB-9E2E-4020-8F26-EAC2F9D8C544}" srcId="{EA4B9B05-CDB4-4E56-BFD2-988E55BF5C04}" destId="{B9BDB247-5DCD-4236-8258-6BCE6EBEEFA9}" srcOrd="0" destOrd="0" parTransId="{7274EEAB-D44E-4D56-80C5-0E3EB47B6B2C}" sibTransId="{C7D4F5D9-3C2E-4BA4-AD95-A723A1C64359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rename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718C7051-E421-4AE0-B28F-8936A61B66ED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with</a:t>
          </a:r>
          <a:endParaRPr lang="en-US" sz="4500" dirty="0"/>
        </a:p>
      </dgm:t>
    </dgm:pt>
    <dgm:pt modelId="{6ABB32F4-467D-4D26-B92E-9C945DCECB52}" type="parTrans" cxnId="{DCBC720C-B145-4F37-9461-73D201559816}">
      <dgm:prSet/>
      <dgm:spPr/>
      <dgm:t>
        <a:bodyPr/>
        <a:lstStyle/>
        <a:p>
          <a:endParaRPr lang="en-US"/>
        </a:p>
      </dgm:t>
    </dgm:pt>
    <dgm:pt modelId="{003EC517-2E02-448E-BB27-A23372BA9FA5}" type="sibTrans" cxnId="{DCBC720C-B145-4F37-9461-73D20155981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202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DCBC720C-B145-4F37-9461-73D201559816}" srcId="{EA4B9B05-CDB4-4E56-BFD2-988E55BF5C04}" destId="{718C7051-E421-4AE0-B28F-8936A61B66ED}" srcOrd="0" destOrd="0" parTransId="{6ABB32F4-467D-4D26-B92E-9C945DCECB52}" sibTransId="{003EC517-2E02-448E-BB27-A23372BA9FA5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C7CAA69D-65BD-4B00-A2CF-8834ED2B456D}" type="presOf" srcId="{718C7051-E421-4AE0-B28F-8936A61B66ED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summarise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a</a:t>
          </a:r>
          <a:r>
            <a:rPr lang="pt-BR" sz="4500" dirty="0" err="1"/>
            <a:t>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write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rds</a:t>
          </a:r>
          <a:r>
            <a:rPr lang="pt-BR" sz="4500" b="0" dirty="0"/>
            <a:t>, </a:t>
          </a:r>
          <a:r>
            <a:rPr lang="pt-BR" sz="4500" b="0" dirty="0" err="1"/>
            <a:t>csv</a:t>
          </a:r>
          <a:r>
            <a:rPr lang="pt-BR" sz="4500" b="0" dirty="0"/>
            <a:t>, csv2, </a:t>
          </a:r>
          <a:r>
            <a:rPr lang="pt-BR" sz="4500" b="0" dirty="0" err="1"/>
            <a:t>delim</a:t>
          </a:r>
          <a:r>
            <a:rPr lang="pt-BR" sz="4500" b="0" dirty="0"/>
            <a:t>, </a:t>
          </a:r>
          <a:r>
            <a:rPr lang="pt-BR" sz="4500" b="0" dirty="0" err="1"/>
            <a:t>tsv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geom_boxplot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i="1" dirty="0">
              <a:solidFill>
                <a:srgbClr val="03203D"/>
              </a:solidFill>
            </a:rPr>
            <a:t>: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a parte do código selecionada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</a:t>
          </a:r>
          <a:r>
            <a:rPr lang="pt-BR" sz="3600" i="1" dirty="0">
              <a:solidFill>
                <a:srgbClr val="03203D"/>
              </a:solidFill>
            </a:rPr>
            <a:t>script</a:t>
          </a:r>
          <a:endParaRPr lang="en-US" sz="3600" i="1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0" dirty="0">
              <a:solidFill>
                <a:srgbClr val="03203D"/>
              </a:solidFill>
            </a:rPr>
            <a:t>de</a:t>
          </a:r>
          <a:r>
            <a:rPr lang="pt-BR" i="1" dirty="0">
              <a:solidFill>
                <a:srgbClr val="03203D"/>
              </a:solidFill>
            </a:rPr>
            <a:t> </a:t>
          </a:r>
          <a:r>
            <a:rPr lang="pt-BR" i="0" dirty="0">
              <a:solidFill>
                <a:srgbClr val="03203D"/>
              </a:solidFill>
            </a:rPr>
            <a:t>atribuição: </a:t>
          </a:r>
          <a:r>
            <a:rPr lang="pt-BR" i="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i="0" dirty="0">
              <a:solidFill>
                <a:srgbClr val="03203D"/>
              </a:solidFill>
            </a:rPr>
            <a:t>­</a:t>
          </a:r>
          <a:endParaRPr lang="en-US" i="0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menos de 15 anos</a:t>
          </a:r>
          <a:endParaRPr lang="en-US" u="none" dirty="0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filter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8A3718F-7A26-4D62-B91C-A487DF40ECA6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E429CF91-C167-4369-834F-E5AC6CF90B54}" type="parTrans" cxnId="{5EC7EFFE-5702-4BFF-A110-D1CB0358E152}">
      <dgm:prSet/>
      <dgm:spPr/>
      <dgm:t>
        <a:bodyPr/>
        <a:lstStyle/>
        <a:p>
          <a:endParaRPr lang="en-US"/>
        </a:p>
      </dgm:t>
    </dgm:pt>
    <dgm:pt modelId="{41DF8633-1E5B-45CD-ADB2-D90E060D59DD}" type="sibTrans" cxnId="{5EC7EFFE-5702-4BFF-A110-D1CB0358E1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5140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F2437F84-DD7D-4B27-ACF7-931A96B8D5F4}" type="presOf" srcId="{28A3718F-7A26-4D62-B91C-A487DF40ECA6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5EC7EFFE-5702-4BFF-A110-D1CB0358E152}" srcId="{EA4B9B05-CDB4-4E56-BFD2-988E55BF5C04}" destId="{28A3718F-7A26-4D62-B91C-A487DF40ECA6}" srcOrd="0" destOrd="0" parTransId="{E429CF91-C167-4369-834F-E5AC6CF90B54}" sibTransId="{41DF8633-1E5B-45CD-ADB2-D90E060D59DD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arrange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53D423A-A830-42BB-9D1B-A0CD4339637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72CD7FB-A001-4931-A3F7-6547B8ECC36A}" type="parTrans" cxnId="{030BE8E8-CE5B-4AAC-A624-5A73F49C2684}">
      <dgm:prSet/>
      <dgm:spPr/>
      <dgm:t>
        <a:bodyPr/>
        <a:lstStyle/>
        <a:p>
          <a:endParaRPr lang="en-US"/>
        </a:p>
      </dgm:t>
    </dgm:pt>
    <dgm:pt modelId="{6B577DB5-96F9-458C-B10C-C0C6451003B2}" type="sibTrans" cxnId="{030BE8E8-CE5B-4AAC-A624-5A73F49C268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87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2DAC5BC1-170E-4552-B1A0-A54998FE1686}" type="presOf" srcId="{053D423A-A830-42BB-9D1B-A0CD4339637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030BE8E8-CE5B-4AAC-A624-5A73F49C2684}" srcId="{EA4B9B05-CDB4-4E56-BFD2-988E55BF5C04}" destId="{053D423A-A830-42BB-9D1B-A0CD43396373}" srcOrd="0" destOrd="0" parTransId="{772CD7FB-A001-4931-A3F7-6547B8ECC36A}" sibTransId="{6B577DB5-96F9-458C-B10C-C0C6451003B2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slice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B446BF4-96D9-436C-A001-28A28CDF8624}">
      <dgm:prSet custT="1"/>
      <dgm:spPr/>
      <dgm:t>
        <a:bodyPr/>
        <a:lstStyle/>
        <a:p>
          <a:pPr>
            <a:buNone/>
          </a:pPr>
          <a:r>
            <a:rPr lang="pt-BR" sz="4500" dirty="0"/>
            <a:t>max, min, </a:t>
          </a:r>
          <a:r>
            <a:rPr lang="pt-BR" sz="4500" dirty="0" err="1"/>
            <a:t>head</a:t>
          </a:r>
          <a:r>
            <a:rPr lang="pt-BR" sz="4500" dirty="0"/>
            <a:t>, </a:t>
          </a:r>
          <a:r>
            <a:rPr lang="pt-BR" sz="4500" dirty="0" err="1"/>
            <a:t>tail</a:t>
          </a:r>
          <a:r>
            <a:rPr lang="pt-BR" sz="4500" dirty="0"/>
            <a:t>, sample</a:t>
          </a:r>
          <a:endParaRPr lang="en-US" sz="4500" dirty="0"/>
        </a:p>
      </dgm:t>
    </dgm:pt>
    <dgm:pt modelId="{5168F530-FCDA-4D1D-BC08-A024A73F7B9C}" type="parTrans" cxnId="{464F9F07-B8A0-4A28-BC29-C7640135CD17}">
      <dgm:prSet/>
      <dgm:spPr/>
      <dgm:t>
        <a:bodyPr/>
        <a:lstStyle/>
        <a:p>
          <a:endParaRPr lang="en-US"/>
        </a:p>
      </dgm:t>
    </dgm:pt>
    <dgm:pt modelId="{816EC8B3-A70B-483C-8FD9-443211343780}" type="sibTrans" cxnId="{464F9F07-B8A0-4A28-BC29-C7640135CD1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091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464F9F07-B8A0-4A28-BC29-C7640135CD17}" srcId="{EA4B9B05-CDB4-4E56-BFD2-988E55BF5C04}" destId="{2B446BF4-96D9-436C-A001-28A28CDF8624}" srcOrd="0" destOrd="0" parTransId="{5168F530-FCDA-4D1D-BC08-A024A73F7B9C}" sibTransId="{816EC8B3-A70B-483C-8FD9-443211343780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20154BF-7AD6-4C4E-A836-CD6BE7C897AB}" type="presOf" srcId="{2B446BF4-96D9-436C-A001-28A28CDF8624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/>
            <a:t>sample_*()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3897DA5A-E899-4C12-A149-5EA366BBDD4D}">
      <dgm:prSet custT="1"/>
      <dgm:spPr/>
      <dgm:t>
        <a:bodyPr/>
        <a:lstStyle/>
        <a:p>
          <a:pPr>
            <a:buNone/>
          </a:pPr>
          <a:r>
            <a:rPr lang="pt-BR" sz="4500" dirty="0" err="1"/>
            <a:t>frac</a:t>
          </a:r>
          <a:r>
            <a:rPr lang="pt-BR" sz="4500" dirty="0"/>
            <a:t>, n, </a:t>
          </a:r>
          <a:endParaRPr lang="en-US" sz="4500" dirty="0"/>
        </a:p>
      </dgm:t>
    </dgm:pt>
    <dgm:pt modelId="{73287A00-E697-4C81-8D0E-CFC13D60FEBC}" type="parTrans" cxnId="{ACEEE9FF-B82B-4C02-B959-020310E18CB0}">
      <dgm:prSet/>
      <dgm:spPr/>
      <dgm:t>
        <a:bodyPr/>
        <a:lstStyle/>
        <a:p>
          <a:endParaRPr lang="en-US"/>
        </a:p>
      </dgm:t>
    </dgm:pt>
    <dgm:pt modelId="{9576C114-4E04-4173-B44E-F6C1B8A9DAB4}" type="sibTrans" cxnId="{ACEEE9FF-B82B-4C02-B959-020310E18CB0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8C028234-9940-4DB9-88F4-BAECD0290D4C}" type="presOf" srcId="{3897DA5A-E899-4C12-A149-5EA366BBDD4D}" destId="{D703BC44-CA8D-4090-A52A-66FB8278E8B0}" srcOrd="0" destOrd="1" presId="urn:microsoft.com/office/officeart/2005/8/layout/list1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ACEEE9FF-B82B-4C02-B959-020310E18CB0}" srcId="{EA4B9B05-CDB4-4E56-BFD2-988E55BF5C04}" destId="{3897DA5A-E899-4C12-A149-5EA366BBDD4D}" srcOrd="0" destOrd="0" parTransId="{73287A00-E697-4C81-8D0E-CFC13D60FEBC}" sibTransId="{9576C114-4E04-4173-B44E-F6C1B8A9DAB4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mutate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55B733F1-31EF-4656-B547-7CCD5E28F5E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each</a:t>
          </a:r>
          <a:endParaRPr lang="en-US" sz="4500" dirty="0"/>
        </a:p>
      </dgm:t>
    </dgm:pt>
    <dgm:pt modelId="{BDF90C3B-B40B-4B7F-8ED4-BDC4D7DC4DD3}" type="parTrans" cxnId="{239FFDEF-3B86-44CA-A32C-09E882EE4D52}">
      <dgm:prSet/>
      <dgm:spPr/>
      <dgm:t>
        <a:bodyPr/>
        <a:lstStyle/>
        <a:p>
          <a:endParaRPr lang="en-US"/>
        </a:p>
      </dgm:t>
    </dgm:pt>
    <dgm:pt modelId="{25AFA091-889C-450D-9A82-D14FC8FCF301}" type="sibTrans" cxnId="{239FFDEF-3B86-44CA-A32C-09E882EE4D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816F09CF-FA3A-46B7-A345-ECCCCE0964C5}" type="presOf" srcId="{55B733F1-31EF-4656-B547-7CCD5E28F5E3}" destId="{D703BC44-CA8D-4090-A52A-66FB8278E8B0}" srcOrd="0" destOrd="1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239FFDEF-3B86-44CA-A32C-09E882EE4D52}" srcId="{EA4B9B05-CDB4-4E56-BFD2-988E55BF5C04}" destId="{55B733F1-31EF-4656-B547-7CCD5E28F5E3}" srcOrd="0" destOrd="0" parTransId="{BDF90C3B-B40B-4B7F-8ED4-BDC4D7DC4DD3}" sibTransId="{25AFA091-889C-450D-9A82-D14FC8FCF30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with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31698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07104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a</a:t>
          </a:r>
          <a:r>
            <a:rPr lang="pt-BR" sz="4500" kern="1200" dirty="0" err="1"/>
            <a:t>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write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rds</a:t>
          </a:r>
          <a:r>
            <a:rPr lang="pt-BR" sz="4500" b="0" kern="1200" dirty="0"/>
            <a:t>, </a:t>
          </a:r>
          <a:r>
            <a:rPr lang="pt-BR" sz="4500" b="0" kern="1200" dirty="0" err="1"/>
            <a:t>csv</a:t>
          </a:r>
          <a:r>
            <a:rPr lang="pt-BR" sz="4500" b="0" kern="1200" dirty="0"/>
            <a:t>, csv2, </a:t>
          </a:r>
          <a:r>
            <a:rPr lang="pt-BR" sz="4500" b="0" kern="1200" dirty="0" err="1"/>
            <a:t>delim</a:t>
          </a:r>
          <a:r>
            <a:rPr lang="pt-BR" sz="4500" b="0" kern="1200" dirty="0"/>
            <a:t>, </a:t>
          </a:r>
          <a:r>
            <a:rPr lang="pt-BR" sz="4500" b="0" kern="1200" dirty="0" err="1"/>
            <a:t>tsv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geom_boxplot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i="1" kern="1200" dirty="0">
              <a:solidFill>
                <a:srgbClr val="03203D"/>
              </a:solidFill>
            </a:rPr>
            <a:t>: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a parte do código selecionada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</a:t>
          </a:r>
          <a:r>
            <a:rPr lang="pt-BR" sz="3600" i="1" kern="1200" dirty="0">
              <a:solidFill>
                <a:srgbClr val="03203D"/>
              </a:solidFill>
            </a:rPr>
            <a:t>script</a:t>
          </a:r>
          <a:endParaRPr lang="en-US" sz="3600" i="1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>
              <a:solidFill>
                <a:srgbClr val="03203D"/>
              </a:solidFill>
            </a:rPr>
            <a:t>operador </a:t>
          </a:r>
          <a:r>
            <a:rPr lang="pt-BR" sz="3200" i="0" kern="1200" dirty="0">
              <a:solidFill>
                <a:srgbClr val="03203D"/>
              </a:solidFill>
            </a:rPr>
            <a:t>de</a:t>
          </a:r>
          <a:r>
            <a:rPr lang="pt-BR" sz="3200" i="1" kern="1200" dirty="0">
              <a:solidFill>
                <a:srgbClr val="03203D"/>
              </a:solidFill>
            </a:rPr>
            <a:t> </a:t>
          </a:r>
          <a:r>
            <a:rPr lang="pt-BR" sz="3200" i="0" kern="1200" dirty="0">
              <a:solidFill>
                <a:srgbClr val="03203D"/>
              </a:solidFill>
            </a:rPr>
            <a:t>atribuição: </a:t>
          </a:r>
          <a:r>
            <a:rPr lang="pt-BR" sz="3200" i="0" kern="120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sz="3200" i="0" kern="1200" dirty="0">
              <a:solidFill>
                <a:srgbClr val="03203D"/>
              </a:solidFill>
            </a:rPr>
            <a:t>­</a:t>
          </a:r>
          <a:endParaRPr lang="en-US" sz="3200" i="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menos de 15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Verbos: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filter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76191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51597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arrange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19002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94408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66552"/>
          <a:ext cx="8897938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579" tIns="853948" rIns="690579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/>
            <a:t>max, min, </a:t>
          </a:r>
          <a:r>
            <a:rPr lang="pt-BR" sz="4500" kern="1200" dirty="0" err="1"/>
            <a:t>head</a:t>
          </a:r>
          <a:r>
            <a:rPr lang="pt-BR" sz="4500" kern="1200" dirty="0"/>
            <a:t>, </a:t>
          </a:r>
          <a:r>
            <a:rPr lang="pt-BR" sz="4500" kern="1200" dirty="0" err="1"/>
            <a:t>tail</a:t>
          </a:r>
          <a:r>
            <a:rPr lang="pt-BR" sz="4500" kern="1200" dirty="0"/>
            <a:t>, sample</a:t>
          </a:r>
          <a:endParaRPr lang="en-US" sz="4500" kern="1200" dirty="0"/>
        </a:p>
      </dsp:txBody>
      <dsp:txXfrm>
        <a:off x="0" y="1166552"/>
        <a:ext cx="8897938" cy="2610350"/>
      </dsp:txXfrm>
    </dsp:sp>
    <dsp:sp modelId="{6B61BDD0-664A-4143-BA05-8D9E89F4BAE9}">
      <dsp:nvSpPr>
        <dsp:cNvPr id="0" name=""/>
        <dsp:cNvSpPr/>
      </dsp:nvSpPr>
      <dsp:spPr>
        <a:xfrm>
          <a:off x="444896" y="360301"/>
          <a:ext cx="6228556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425" tIns="0" rIns="235425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520302" y="435707"/>
        <a:ext cx="6077744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frac</a:t>
          </a:r>
          <a:r>
            <a:rPr lang="pt-BR" sz="4500" kern="1200" dirty="0"/>
            <a:t>, n, 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each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Independência: não existe covariância entre os preditores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</a:t>
            </a:r>
            <a:r>
              <a:rPr lang="pt-BR" dirty="0" err="1"/>
              <a:t>logarítimica</a:t>
            </a:r>
            <a:r>
              <a:rPr lang="pt-BR" dirty="0"/>
              <a:t>, raiz quadrada, recíproca, arco se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08/11/2022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08/11/2022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08/11/2022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08/11/2022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08/11/2022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REGRESSÃO LINEAR MÚLTIPLA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didática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(y &lt;- </a:t>
            </a:r>
            <a:r>
              <a:rPr lang="en-US" sz="2200" dirty="0" err="1"/>
              <a:t>as.matrix</a:t>
            </a:r>
            <a:r>
              <a:rPr lang="en-US" sz="2200" dirty="0"/>
              <a:t>(savings[,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as.matrix</a:t>
            </a:r>
            <a:r>
              <a:rPr lang="en-US" sz="2200" dirty="0"/>
              <a:t>(</a:t>
            </a:r>
            <a:r>
              <a:rPr lang="en-US" sz="2200" dirty="0" err="1"/>
              <a:t>data.frame</a:t>
            </a:r>
            <a:r>
              <a:rPr lang="en-US" sz="2200" dirty="0"/>
              <a:t>(Intercept = 1, savings[, -1])))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XtX</a:t>
            </a:r>
            <a:r>
              <a:rPr lang="en-US" sz="2200" dirty="0"/>
              <a:t> &lt;- t(X)%*%X)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inv_XtX</a:t>
            </a:r>
            <a:r>
              <a:rPr lang="en-US" sz="2200" dirty="0"/>
              <a:t> &lt;- solve(</a:t>
            </a:r>
            <a:r>
              <a:rPr lang="en-US" sz="2200" dirty="0" err="1"/>
              <a:t>XtX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(B &lt;- </a:t>
            </a:r>
            <a:r>
              <a:rPr lang="en-US" sz="2200" dirty="0" err="1"/>
              <a:t>inv_XtX</a:t>
            </a:r>
            <a:r>
              <a:rPr lang="en-US" sz="2200" dirty="0"/>
              <a:t>%*%t(X)%*%y)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4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prática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pop15 + pop75 + dpi + </a:t>
            </a:r>
            <a:r>
              <a:rPr lang="en-US" sz="2200" dirty="0" err="1"/>
              <a:t>ddpi</a:t>
            </a:r>
            <a:r>
              <a:rPr lang="en-US" sz="2200" dirty="0"/>
              <a:t>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.,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842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98" y="2508704"/>
            <a:ext cx="7076902" cy="1143000"/>
          </a:xfrm>
        </p:spPr>
        <p:txBody>
          <a:bodyPr/>
          <a:lstStyle/>
          <a:p>
            <a:pPr marL="0" indent="0">
              <a:buNone/>
            </a:pPr>
            <a:r>
              <a:rPr lang="pt-BR" sz="6000" dirty="0"/>
              <a:t>A regressão é boa?</a:t>
            </a:r>
            <a:endParaRPr lang="en-US" sz="6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C8CF2DD-3789-5BE0-B606-6EBB9824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8704"/>
            <a:ext cx="4811351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35D76-B087-6D21-E420-80E33E2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F741-05E7-044B-9857-7855D084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estimação e inferência dependem de várias pressuposições. </a:t>
            </a:r>
          </a:p>
          <a:p>
            <a:endParaRPr lang="pt-BR" dirty="0"/>
          </a:p>
          <a:p>
            <a:r>
              <a:rPr lang="pt-BR" sz="3200" dirty="0"/>
              <a:t>A princípio, os resultados das análises só teriam validade se essas pressuposições forem atendidas.</a:t>
            </a:r>
          </a:p>
          <a:p>
            <a:endParaRPr lang="pt-BR" dirty="0"/>
          </a:p>
          <a:p>
            <a:r>
              <a:rPr lang="pt-BR" sz="3200" dirty="0"/>
              <a:t>A avaliação dessas pressuposições pode ser chamada de diagnóstico da regressão;</a:t>
            </a:r>
          </a:p>
          <a:p>
            <a:endParaRPr lang="pt-BR" dirty="0"/>
          </a:p>
          <a:p>
            <a:r>
              <a:rPr lang="pt-BR" sz="3200" dirty="0"/>
              <a:t>Problemas potenciais: </a:t>
            </a:r>
            <a:r>
              <a:rPr lang="pt-BR" sz="3200" dirty="0">
                <a:solidFill>
                  <a:srgbClr val="FF0000"/>
                </a:solidFill>
              </a:rPr>
              <a:t>Erro, modelo</a:t>
            </a:r>
            <a:r>
              <a:rPr lang="pt-BR" sz="3200" dirty="0"/>
              <a:t>, </a:t>
            </a:r>
            <a:r>
              <a:rPr lang="pt-BR" sz="3200" i="1" dirty="0"/>
              <a:t>outliers</a:t>
            </a:r>
            <a:r>
              <a:rPr lang="pt-BR" sz="3200" dirty="0"/>
              <a:t> ou observações discrepantes</a:t>
            </a:r>
            <a:endParaRPr lang="en-US" sz="3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A8AB9-01D2-6F5B-8F13-64E2BF9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777897-08BA-CB21-B771-DBCFB7D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5930A-D2C1-4B4C-E9A5-8342C4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10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A285A61-E576-65FF-8997-6D435E26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199" y="1883872"/>
            <a:ext cx="12247883" cy="661242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/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5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pt-BR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/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18241AB-9717-02AE-33CF-D86CB168A029}"/>
              </a:ext>
            </a:extLst>
          </p:cNvPr>
          <p:cNvSpPr/>
          <p:nvPr/>
        </p:nvSpPr>
        <p:spPr>
          <a:xfrm>
            <a:off x="12725400" y="2251321"/>
            <a:ext cx="242455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85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6D1E3B5-1397-B4FA-253B-14F2BFF5AF90}"/>
              </a:ext>
            </a:extLst>
          </p:cNvPr>
          <p:cNvCxnSpPr/>
          <p:nvPr/>
        </p:nvCxnSpPr>
        <p:spPr>
          <a:xfrm flipV="1">
            <a:off x="11353800" y="6972300"/>
            <a:ext cx="4352733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/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06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Gráficos do resíduo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está no modelo, observar similaridade com os gráficos anteriores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não está no modelo, observar qualquer relação que possa indicar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deva ser incluído.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 se for detectado o problema com variância?</a:t>
                </a:r>
              </a:p>
              <a:p>
                <a:pPr lvl="1"/>
                <a:r>
                  <a:rPr lang="pt-BR" dirty="0"/>
                  <a:t>Usar mínimos quadrados ponderados</a:t>
                </a:r>
              </a:p>
              <a:p>
                <a:pPr lvl="1"/>
                <a:r>
                  <a:rPr lang="pt-BR" dirty="0"/>
                  <a:t>Usar mínimos quadrados generalizados</a:t>
                </a:r>
              </a:p>
              <a:p>
                <a:pPr lvl="1"/>
                <a:r>
                  <a:rPr lang="pt-BR" dirty="0"/>
                  <a:t>Transformar variáveis. Em geral apenas </a:t>
                </a:r>
                <a:r>
                  <a:rPr lang="pt-BR" b="1" dirty="0"/>
                  <a:t>y</a:t>
                </a:r>
                <a:r>
                  <a:rPr lang="pt-BR" dirty="0"/>
                  <a:t> será transformada para h(</a:t>
                </a:r>
                <a:r>
                  <a:rPr lang="pt-BR" b="1" dirty="0"/>
                  <a:t>y</a:t>
                </a:r>
                <a:r>
                  <a:rPr lang="pt-BR" dirty="0"/>
                  <a:t>), onde h(</a:t>
                </a:r>
                <a:r>
                  <a:rPr lang="pt-BR" b="1" dirty="0"/>
                  <a:t>y</a:t>
                </a:r>
                <a:r>
                  <a:rPr lang="pt-BR" dirty="0"/>
                  <a:t>) é tal que torna a V[h(</a:t>
                </a:r>
                <a:r>
                  <a:rPr lang="pt-BR" b="1" dirty="0"/>
                  <a:t>y</a:t>
                </a:r>
                <a:r>
                  <a:rPr lang="pt-BR" dirty="0"/>
                  <a:t>)] constante.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Em algumas circunstâncias as transformações também normalizam os dados.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são usadas em situações específicas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só podem ser utilizadas se </a:t>
                </a:r>
                <a:r>
                  <a:rPr lang="pt-BR" b="1" dirty="0"/>
                  <a:t>y</a:t>
                </a:r>
                <a:r>
                  <a:rPr lang="pt-BR" dirty="0"/>
                  <a:t> &gt; 0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Exemplos: log(</a:t>
                </a:r>
                <a:r>
                  <a:rPr lang="pt-BR" b="1" dirty="0"/>
                  <a:t>y</a:t>
                </a:r>
                <a:r>
                  <a:rPr lang="pt-BR" dirty="0"/>
                  <a:t>),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r>
                  <a:rPr lang="pt-BR" dirty="0"/>
                  <a:t>, 1/</a:t>
                </a:r>
                <a:r>
                  <a:rPr lang="pt-BR" b="1" dirty="0"/>
                  <a:t>y</a:t>
                </a:r>
                <a:r>
                  <a:rPr lang="pt-BR" dirty="0"/>
                  <a:t>, </a:t>
                </a:r>
                <a:r>
                  <a:rPr lang="pt-BR" dirty="0" err="1"/>
                  <a:t>arcosen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endParaRPr lang="pt-BR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2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Diagnótico</a:t>
            </a:r>
            <a:r>
              <a:rPr lang="en-US" sz="2200" dirty="0"/>
              <a:t> da </a:t>
            </a:r>
            <a:r>
              <a:rPr lang="en-US" sz="2200" dirty="0" err="1"/>
              <a:t>regressão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plot(fitted(</a:t>
            </a:r>
            <a:r>
              <a:rPr lang="en-US" sz="2200" dirty="0" err="1"/>
              <a:t>ms</a:t>
            </a:r>
            <a:r>
              <a:rPr lang="en-US" sz="2200" dirty="0"/>
              <a:t>),residuals(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x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Homogeneidade</a:t>
            </a:r>
            <a:r>
              <a:rPr lang="en-US" sz="2200" dirty="0"/>
              <a:t> das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res =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</a:t>
            </a:r>
            <a:r>
              <a:rPr lang="en-US" sz="2200" dirty="0" err="1"/>
              <a:t>ms</a:t>
            </a:r>
            <a:r>
              <a:rPr lang="en-US" sz="2200" dirty="0"/>
              <a:t>) %&gt;% abs()) -&gt; </a:t>
            </a:r>
            <a:r>
              <a:rPr lang="en-US" sz="2200" dirty="0" err="1"/>
              <a:t>d_s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d_s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fit, y = res))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geom_hline</a:t>
            </a:r>
            <a:r>
              <a:rPr lang="en-US" sz="2200" dirty="0"/>
              <a:t>(</a:t>
            </a:r>
            <a:r>
              <a:rPr lang="en-US" sz="2200" dirty="0" err="1"/>
              <a:t>yintercept</a:t>
            </a:r>
            <a:r>
              <a:rPr lang="en-US" sz="2200" dirty="0"/>
              <a:t> = 0) +</a:t>
            </a:r>
          </a:p>
          <a:p>
            <a:pPr marL="0" indent="0">
              <a:buNone/>
            </a:pPr>
            <a:r>
              <a:rPr lang="en-US" sz="2200" dirty="0"/>
              <a:t>  labs(x = "Fitted", y = "Residuals")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theme_classic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plot(savings$pop15,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under 15",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/>
              <a:t>plot(savings$pop75,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over 75",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</a:t>
            </a:r>
            <a:r>
              <a:rPr lang="en-US" sz="2200" dirty="0" err="1"/>
              <a:t>vessus</a:t>
            </a:r>
            <a:r>
              <a:rPr lang="en-US" sz="2200" dirty="0"/>
              <a:t>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 %&gt;% </a:t>
            </a:r>
          </a:p>
          <a:p>
            <a:pPr marL="0" indent="0">
              <a:buNone/>
            </a:pPr>
            <a:r>
              <a:rPr lang="en-US" sz="2200" dirty="0"/>
              <a:t>  summary()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"|Residuals|")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)) # A </a:t>
            </a:r>
            <a:r>
              <a:rPr lang="en-US" sz="2200" dirty="0" err="1"/>
              <a:t>inclinação</a:t>
            </a:r>
            <a:r>
              <a:rPr lang="en-US" sz="2200" dirty="0"/>
              <a:t> da </a:t>
            </a:r>
            <a:r>
              <a:rPr lang="en-US" sz="2200" dirty="0" err="1"/>
              <a:t>reta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é </a:t>
            </a:r>
            <a:r>
              <a:rPr lang="en-US" sz="2200" dirty="0" err="1"/>
              <a:t>significativa</a:t>
            </a:r>
            <a:r>
              <a:rPr lang="en-US" sz="2200" dirty="0"/>
              <a:t> a 5%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89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 # </a:t>
            </a:r>
            <a:r>
              <a:rPr lang="en-US" sz="2200" dirty="0" err="1"/>
              <a:t>dando</a:t>
            </a:r>
            <a:r>
              <a:rPr lang="en-US" sz="2200" dirty="0"/>
              <a:t> 4 </a:t>
            </a:r>
            <a:r>
              <a:rPr lang="en-US" sz="2200" dirty="0" err="1"/>
              <a:t>exemplos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1: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1")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2: </a:t>
            </a:r>
            <a:r>
              <a:rPr lang="en-US" sz="2200" dirty="0" err="1"/>
              <a:t>heterogeneidade</a:t>
            </a:r>
            <a:r>
              <a:rPr lang="en-US" sz="2200" dirty="0"/>
              <a:t> forte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(1:50)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"|</a:t>
            </a:r>
            <a:r>
              <a:rPr lang="en-US" sz="2200" dirty="0" err="1"/>
              <a:t>Resíduos</a:t>
            </a:r>
            <a:r>
              <a:rPr lang="en-US" sz="2200" dirty="0"/>
              <a:t>|", main = "</a:t>
            </a:r>
            <a:r>
              <a:rPr lang="en-US" sz="2200" dirty="0" err="1"/>
              <a:t>caso</a:t>
            </a:r>
            <a:r>
              <a:rPr lang="en-US" sz="2200" dirty="0"/>
              <a:t> 2")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75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3: </a:t>
            </a:r>
            <a:r>
              <a:rPr lang="en-US" sz="2200" dirty="0" err="1"/>
              <a:t>heterogeneidade</a:t>
            </a:r>
            <a:r>
              <a:rPr lang="en-US" sz="2200" dirty="0"/>
              <a:t> </a:t>
            </a:r>
            <a:r>
              <a:rPr lang="en-US" sz="2200" dirty="0" err="1"/>
              <a:t>moderada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sqrt((1:50))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3")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não-linearidade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cos((1:50) * pi / 25) +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4")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5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Transformação</a:t>
            </a:r>
            <a:r>
              <a:rPr lang="en-US" sz="2200" dirty="0"/>
              <a:t> de 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(gala)</a:t>
            </a:r>
          </a:p>
          <a:p>
            <a:pPr marL="0" indent="0">
              <a:buNone/>
            </a:pPr>
            <a:r>
              <a:rPr lang="en-US" sz="2200" dirty="0"/>
              <a:t>data(gala) # </a:t>
            </a:r>
            <a:r>
              <a:rPr lang="en-US" sz="2200" dirty="0" err="1"/>
              <a:t>Função</a:t>
            </a:r>
            <a:r>
              <a:rPr lang="en-US" sz="2200" dirty="0"/>
              <a:t> data() </a:t>
            </a:r>
            <a:r>
              <a:rPr lang="en-US" sz="2200" dirty="0" err="1"/>
              <a:t>importa</a:t>
            </a:r>
            <a:r>
              <a:rPr lang="en-US" sz="2200" dirty="0"/>
              <a:t> o banco de dados savings do </a:t>
            </a:r>
            <a:r>
              <a:rPr lang="en-US" sz="2200" dirty="0" err="1"/>
              <a:t>pacote</a:t>
            </a:r>
            <a:r>
              <a:rPr lang="en-US" sz="2200" dirty="0"/>
              <a:t> faraway</a:t>
            </a:r>
          </a:p>
          <a:p>
            <a:pPr marL="0" indent="0">
              <a:buNone/>
            </a:pPr>
            <a:r>
              <a:rPr lang="en-US" sz="2200" dirty="0"/>
              <a:t>help(gala) # </a:t>
            </a:r>
            <a:r>
              <a:rPr lang="en-US" sz="2200" dirty="0" err="1"/>
              <a:t>Mostra</a:t>
            </a:r>
            <a:r>
              <a:rPr lang="en-US" sz="2200" dirty="0"/>
              <a:t> a </a:t>
            </a:r>
            <a:r>
              <a:rPr lang="en-US" sz="2200" dirty="0" err="1"/>
              <a:t>descrição</a:t>
            </a:r>
            <a:r>
              <a:rPr lang="en-US" sz="2200" dirty="0"/>
              <a:t> dos dados no help</a:t>
            </a:r>
          </a:p>
          <a:p>
            <a:pPr marL="0" indent="0">
              <a:buNone/>
            </a:pPr>
            <a:r>
              <a:rPr lang="en-US" sz="2200" dirty="0"/>
              <a:t>gala &lt;- gala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gala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(mg &lt;- </a:t>
            </a:r>
            <a:r>
              <a:rPr lang="en-US" sz="2200" dirty="0" err="1"/>
              <a:t>lm</a:t>
            </a:r>
            <a:r>
              <a:rPr lang="en-US" sz="2200" dirty="0"/>
              <a:t>(Species ~ . - Endemics, gala))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fitted(mg), </a:t>
            </a:r>
          </a:p>
          <a:p>
            <a:pPr marL="0" indent="0">
              <a:buNone/>
            </a:pPr>
            <a:r>
              <a:rPr lang="en-US" sz="2200" dirty="0"/>
              <a:t>       res = residuals(mg),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residuals(mg) %&gt;% abs()) -&gt; </a:t>
            </a:r>
            <a:r>
              <a:rPr lang="en-US" sz="2200" dirty="0" err="1"/>
              <a:t>d_g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/>
              <a:t>plot(res ~ fit, data = </a:t>
            </a:r>
            <a:r>
              <a:rPr lang="en-US" sz="2200" dirty="0" err="1"/>
              <a:t>d_g</a:t>
            </a:r>
            <a:r>
              <a:rPr lang="en-US" sz="2200" dirty="0"/>
              <a:t>, 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8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Tranformando</a:t>
            </a:r>
            <a:r>
              <a:rPr lang="en-US" sz="2200" dirty="0"/>
              <a:t> y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mg_t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(sqrt(Species) ~ . - Endemics, data = gala))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residuals(</a:t>
            </a:r>
            <a:r>
              <a:rPr lang="en-US" sz="2200" dirty="0" err="1"/>
              <a:t>mg_t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abs(residuals(</a:t>
            </a:r>
            <a:r>
              <a:rPr lang="en-US" sz="2200" dirty="0" err="1"/>
              <a:t>mg_t</a:t>
            </a:r>
            <a:r>
              <a:rPr lang="en-US" sz="2200" dirty="0"/>
              <a:t>)),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 </a:t>
            </a:r>
            <a:r>
              <a:rPr lang="en-US" sz="2200" dirty="0" err="1"/>
              <a:t>ylab</a:t>
            </a:r>
            <a:r>
              <a:rPr lang="en-US" sz="2200" dirty="0"/>
              <a:t> = "|Residuals|",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res_abs_x_aj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(abs(residuals(</a:t>
            </a:r>
            <a:r>
              <a:rPr lang="en-US" sz="2200" dirty="0" err="1"/>
              <a:t>mg_t</a:t>
            </a:r>
            <a:r>
              <a:rPr lang="en-US" sz="2200" dirty="0"/>
              <a:t>)) ~ fitted(</a:t>
            </a:r>
            <a:r>
              <a:rPr lang="en-US" sz="2200" dirty="0" err="1"/>
              <a:t>mg_t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5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Normalidade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Necessária para desenvolver os testes de hipóteses e os IC.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Usar o QQ-</a:t>
            </a:r>
            <a:r>
              <a:rPr lang="pt-BR" dirty="0" err="1"/>
              <a:t>plot</a:t>
            </a:r>
            <a:r>
              <a:rPr lang="pt-BR" dirty="0"/>
              <a:t>. Compara os resíduos às observações normais.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Histogramas e </a:t>
            </a:r>
            <a:r>
              <a:rPr lang="pt-BR" dirty="0" err="1"/>
              <a:t>boxplots</a:t>
            </a:r>
            <a:r>
              <a:rPr lang="pt-BR" dirty="0"/>
              <a:t>, em geral, não são muito úteis para checar normalidade.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Diagnóstico de não normalidade a partir do QQ-</a:t>
            </a:r>
            <a:r>
              <a:rPr lang="pt-BR" dirty="0" err="1"/>
              <a:t>plot</a:t>
            </a:r>
            <a:r>
              <a:rPr lang="pt-BR" dirty="0"/>
              <a:t> não é fácil. Casos de pontos distantes das retas podem ser devido a não normalidade e a outliers. Se após remover esses pontos aparecerem outros iguais aos anteriores, concluímos pela não-normalidade.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D2CC7-CC20-4C97-7C5D-C537960E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2310698"/>
            <a:ext cx="4114800" cy="28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Obs.: Em geral a não normalidade aparente não é problema.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Novos estudos com modelos diferentes a não normalidade pode desaparecer.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Teste formal: Shapiro-</a:t>
                </a:r>
                <a:r>
                  <a:rPr lang="pt-BR" dirty="0" err="1"/>
                  <a:t>Wilks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Cuidados: Se n é grande e o teste </a:t>
                </a:r>
                <a:r>
                  <a:rPr lang="pt-BR" dirty="0">
                    <a:sym typeface="Symbol" panose="05050102010706020507" pitchFamily="18" charset="2"/>
                  </a:rPr>
                  <a:t>for aplicado, talvez seja acusado falso-positivo.</a:t>
                </a: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		 Se n é pequeno, o teste tem menor poder.</a:t>
                </a:r>
              </a:p>
              <a:p>
                <a:pPr marL="0" indent="0">
                  <a:buNone/>
                </a:pPr>
                <a:endParaRPr lang="pt-BR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Outros testes: </a:t>
                </a:r>
                <a:r>
                  <a:rPr lang="pt-BR" dirty="0" err="1">
                    <a:sym typeface="Symbol" panose="05050102010706020507" pitchFamily="18" charset="2"/>
                  </a:rPr>
                  <a:t>Kolmogorov</a:t>
                </a:r>
                <a:r>
                  <a:rPr lang="pt-BR" dirty="0">
                    <a:sym typeface="Symbol" panose="05050102010706020507" pitchFamily="18" charset="2"/>
                  </a:rPr>
                  <a:t>-Smirnov, </a:t>
                </a:r>
                <a:r>
                  <a:rPr lang="pt-BR" dirty="0" err="1">
                    <a:sym typeface="Symbol" panose="05050102010706020507" pitchFamily="18" charset="2"/>
                  </a:rPr>
                  <a:t>Liliefors</a:t>
                </a:r>
                <a:r>
                  <a:rPr lang="pt-BR" dirty="0">
                    <a:sym typeface="Symbol" panose="05050102010706020507" pitchFamily="18" charset="2"/>
                  </a:rPr>
                  <a:t>. Porém, </a:t>
                </a:r>
                <a:r>
                  <a:rPr lang="pt-BR" dirty="0"/>
                  <a:t>Shapiro é mais poderoso.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2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Verificando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 (savings)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 err="1"/>
              <a:t>qqnorm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 err="1"/>
              <a:t>qqline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Histogramas</a:t>
            </a:r>
            <a:r>
              <a:rPr lang="en-US" sz="2200" dirty="0"/>
              <a:t> e boxplot </a:t>
            </a: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bons para </a:t>
            </a:r>
            <a:r>
              <a:rPr lang="en-US" sz="2200" dirty="0" err="1"/>
              <a:t>checar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. </a:t>
            </a:r>
            <a:r>
              <a:rPr lang="en-US" sz="2200" dirty="0" err="1"/>
              <a:t>Veremos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2)) #rodar </a:t>
            </a:r>
            <a:r>
              <a:rPr lang="en-US" sz="2200" dirty="0" err="1"/>
              <a:t>os</a:t>
            </a:r>
            <a:r>
              <a:rPr lang="en-US" sz="2200" dirty="0"/>
              <a:t> plots </a:t>
            </a:r>
            <a:r>
              <a:rPr lang="en-US" sz="2200" dirty="0" err="1"/>
              <a:t>acima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hist(residuals(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/>
              <a:t>boxplot(residuals(</a:t>
            </a:r>
            <a:r>
              <a:rPr lang="en-US" sz="2200" dirty="0" err="1"/>
              <a:t>ms</a:t>
            </a:r>
            <a:r>
              <a:rPr lang="en-US" sz="2200" dirty="0"/>
              <a:t>), horizontal = T)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79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Forma original das </a:t>
            </a:r>
            <a:r>
              <a:rPr lang="en-US" sz="2200" dirty="0" err="1"/>
              <a:t>distribuções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 1), main = "Normal", </a:t>
            </a:r>
            <a:r>
              <a:rPr lang="en-US" sz="2200" dirty="0" err="1"/>
              <a:t>lwd</a:t>
            </a:r>
            <a:r>
              <a:rPr lang="en-US" sz="2200" dirty="0"/>
              <a:t> = 2)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dlnorm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"red", main = "Lognormal",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dcauchy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"blue", main = "Cauchy",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dunif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"green", main = "</a:t>
            </a:r>
            <a:r>
              <a:rPr lang="en-US" sz="2200" dirty="0" err="1"/>
              <a:t>Uniforme</a:t>
            </a:r>
            <a:r>
              <a:rPr lang="en-US" sz="2200" dirty="0"/>
              <a:t>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2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Residuos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distribuição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rnorm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exp(</a:t>
            </a:r>
            <a:r>
              <a:rPr lang="en-US" sz="2200" dirty="0" err="1"/>
              <a:t>rnorm</a:t>
            </a:r>
            <a:r>
              <a:rPr lang="en-US" sz="2200" dirty="0"/>
              <a:t>(50))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"Lognormal")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rcauchy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"Cauchy")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runif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</a:t>
            </a:r>
            <a:r>
              <a:rPr lang="en-US" sz="2200" dirty="0" err="1"/>
              <a:t>Uniforme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fr-FR" sz="2200" dirty="0"/>
              <a:t>par(mfrow = c(1, 1))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84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Teste de </a:t>
            </a:r>
            <a:r>
              <a:rPr lang="en-US" sz="2200" dirty="0" err="1"/>
              <a:t>shapiwo-wilkis</a:t>
            </a:r>
            <a:r>
              <a:rPr lang="en-US" sz="2200" dirty="0"/>
              <a:t> para </a:t>
            </a:r>
            <a:r>
              <a:rPr lang="en-US" sz="2200" dirty="0" err="1"/>
              <a:t>normalidade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(50)) # 50 </a:t>
            </a:r>
            <a:r>
              <a:rPr lang="en-US" sz="2200" dirty="0" err="1"/>
              <a:t>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grande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(5000))$</a:t>
            </a:r>
            <a:r>
              <a:rPr lang="en-US" sz="2200" dirty="0" err="1"/>
              <a:t>p.value</a:t>
            </a:r>
            <a:r>
              <a:rPr lang="en-US" sz="2200" dirty="0"/>
              <a:t>) # 5000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6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pequeno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rcauchy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cauchy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rgamma</a:t>
            </a:r>
            <a:r>
              <a:rPr lang="en-US" sz="2200" dirty="0"/>
              <a:t>(5, 8))$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gamma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runif</a:t>
            </a:r>
            <a:r>
              <a:rPr lang="en-US" sz="2200" dirty="0"/>
              <a:t>(50, 2, 10))$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916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Erros correlacionados</a:t>
                </a:r>
              </a:p>
              <a:p>
                <a:pPr marL="0" indent="0">
                  <a:buNone/>
                </a:pPr>
                <a:r>
                  <a:rPr lang="pt-BR" dirty="0"/>
                  <a:t>Caso de dados tomados ao longo do tempo ou dados relacionados espacialmente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Análise gráfica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Verificação através do teste de </a:t>
                </a:r>
                <a:r>
                  <a:rPr lang="pt-BR" dirty="0" err="1"/>
                  <a:t>Durbin</a:t>
                </a:r>
                <a:r>
                  <a:rPr lang="pt-BR" dirty="0"/>
                  <a:t>-Watson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 erros não correlacionados)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5C6583-6FE7-A929-7F72-CF6F753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11" y="5669169"/>
            <a:ext cx="5718989" cy="25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5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Dados </a:t>
            </a:r>
            <a:r>
              <a:rPr lang="en-US" sz="2200" dirty="0" err="1"/>
              <a:t>correlacionados</a:t>
            </a:r>
            <a:r>
              <a:rPr lang="en-US" sz="2200" dirty="0"/>
              <a:t> </a:t>
            </a:r>
            <a:r>
              <a:rPr lang="en-US" sz="2200" dirty="0" err="1"/>
              <a:t>temporalmente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head(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pairs(</a:t>
            </a:r>
            <a:r>
              <a:rPr lang="en-US" sz="2200" dirty="0" err="1"/>
              <a:t>airquality</a:t>
            </a:r>
            <a:r>
              <a:rPr lang="en-US" sz="2200" dirty="0"/>
              <a:t>, panel = </a:t>
            </a:r>
            <a:r>
              <a:rPr lang="en-US" sz="2200" dirty="0" err="1"/>
              <a:t>panel.smooth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 &lt;- </a:t>
            </a:r>
            <a:r>
              <a:rPr lang="en-US" sz="2200" dirty="0" err="1"/>
              <a:t>lm</a:t>
            </a:r>
            <a:r>
              <a:rPr lang="en-US" sz="2200" dirty="0"/>
              <a:t>(Ozone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plot(fitted(ma), residuals(ma),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</a:t>
            </a:r>
            <a:r>
              <a:rPr lang="en-US" sz="2200" dirty="0"/>
              <a:t>-se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constância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variância</a:t>
            </a:r>
            <a:r>
              <a:rPr lang="en-US" sz="2200" dirty="0"/>
              <a:t> e </a:t>
            </a:r>
            <a:r>
              <a:rPr lang="en-US" sz="2200" dirty="0" err="1"/>
              <a:t>também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linearidade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 err="1"/>
              <a:t>Assim</a:t>
            </a:r>
            <a:r>
              <a:rPr lang="en-US" sz="2200" dirty="0"/>
              <a:t>, </a:t>
            </a:r>
            <a:r>
              <a:rPr lang="en-US" sz="2200" dirty="0" err="1"/>
              <a:t>pode</a:t>
            </a:r>
            <a:r>
              <a:rPr lang="en-US" sz="2200" dirty="0"/>
              <a:t>-se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transformação</a:t>
            </a:r>
            <a:r>
              <a:rPr lang="en-US" sz="2200" dirty="0"/>
              <a:t> que,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logarítmica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"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4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plot(residuals(ma)[-153],</a:t>
            </a:r>
          </a:p>
          <a:p>
            <a:pPr marL="0" indent="0">
              <a:buNone/>
            </a:pPr>
            <a:r>
              <a:rPr lang="en-US" sz="2200" dirty="0"/>
              <a:t>     residuals(ma)[-1],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15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mal &lt;- </a:t>
            </a:r>
            <a:r>
              <a:rPr lang="en-US" sz="2200" dirty="0" err="1"/>
              <a:t>lm</a:t>
            </a:r>
            <a:r>
              <a:rPr lang="en-US" sz="2200" dirty="0"/>
              <a:t>(log(Ozone)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plot(fitted(mal), residuals(mal),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5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x11()</a:t>
            </a:r>
          </a:p>
          <a:p>
            <a:pPr marL="0" indent="0">
              <a:buNone/>
            </a:pPr>
            <a:r>
              <a:rPr lang="en-US" sz="2200" dirty="0"/>
              <a:t>plot(residuals(mal)[-153],</a:t>
            </a:r>
          </a:p>
          <a:p>
            <a:pPr marL="0" indent="0">
              <a:buNone/>
            </a:pPr>
            <a:r>
              <a:rPr lang="en-US" sz="2200" dirty="0"/>
              <a:t>     residuals(mal)[-1],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Vejamos</a:t>
            </a:r>
            <a:r>
              <a:rPr lang="en-US" sz="2200" dirty="0"/>
              <a:t> um teste formal: </a:t>
            </a:r>
            <a:r>
              <a:rPr lang="en-US" sz="2200" dirty="0" err="1"/>
              <a:t>aplicando</a:t>
            </a:r>
            <a:r>
              <a:rPr lang="en-US" sz="2200" dirty="0"/>
              <a:t> o DW</a:t>
            </a:r>
          </a:p>
          <a:p>
            <a:pPr marL="0" indent="0">
              <a:buNone/>
            </a:pPr>
            <a:r>
              <a:rPr lang="en-US" sz="2200" dirty="0" err="1"/>
              <a:t>dwtest</a:t>
            </a:r>
            <a:r>
              <a:rPr lang="en-US" sz="2200" dirty="0"/>
              <a:t>(Ozone ~ . - Day, data = </a:t>
            </a:r>
            <a:r>
              <a:rPr lang="en-US" sz="2200" dirty="0" err="1"/>
              <a:t>na.omit</a:t>
            </a:r>
            <a:r>
              <a:rPr lang="en-US" sz="2200" dirty="0"/>
              <a:t>(</a:t>
            </a:r>
            <a:r>
              <a:rPr lang="en-US" sz="2200" dirty="0" err="1"/>
              <a:t>airquality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Observamos</a:t>
            </a:r>
            <a:r>
              <a:rPr lang="en-US" sz="2200" dirty="0"/>
              <a:t>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evidência</a:t>
            </a:r>
            <a:r>
              <a:rPr lang="en-US" sz="2200" dirty="0"/>
              <a:t> de </a:t>
            </a:r>
            <a:r>
              <a:rPr lang="en-US" sz="2200" dirty="0" err="1"/>
              <a:t>correlação</a:t>
            </a:r>
            <a:r>
              <a:rPr lang="en-US" sz="2200" dirty="0"/>
              <a:t>, </a:t>
            </a:r>
            <a:r>
              <a:rPr lang="en-US" sz="2200" dirty="0" err="1"/>
              <a:t>Porém</a:t>
            </a:r>
            <a:r>
              <a:rPr lang="en-US" sz="2200" dirty="0"/>
              <a:t>, </a:t>
            </a:r>
            <a:r>
              <a:rPr lang="en-US" sz="2200" dirty="0" err="1"/>
              <a:t>cuidado</a:t>
            </a:r>
            <a:r>
              <a:rPr lang="en-US" sz="2200" dirty="0"/>
              <a:t>, pois </a:t>
            </a:r>
            <a:r>
              <a:rPr lang="en-US" sz="2200" dirty="0" err="1"/>
              <a:t>há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faltantes</a:t>
            </a:r>
            <a:r>
              <a:rPr lang="en-US" sz="2200" dirty="0"/>
              <a:t>."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0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89897B7-91CC-45A8-E9F9-4BB1B081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722438"/>
            <a:ext cx="11361074" cy="677386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21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A06AA61-8925-7806-2F6A-DADFEABF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76400"/>
            <a:ext cx="11894344" cy="6667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2C8BD-57A9-FE97-8BF7-5189002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1" y="2368474"/>
            <a:ext cx="4203700" cy="10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0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A9C4D5-7854-9D1B-2194-88395F61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628900"/>
            <a:ext cx="11965781" cy="41910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39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 o modelo com 3 variáveis preditoras: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Se </a:t>
                </a:r>
                <a:r>
                  <a:rPr lang="en-US" dirty="0" err="1"/>
                  <a:t>fizermos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VIF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Pode</a:t>
                </a:r>
                <a:r>
                  <a:rPr lang="en-US" dirty="0"/>
                  <a:t>-se </a:t>
                </a:r>
                <a:r>
                  <a:rPr lang="en-US" dirty="0" err="1"/>
                  <a:t>mostrar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Portanto</a:t>
                </a:r>
                <a:r>
                  <a:rPr lang="en-US" dirty="0"/>
                  <a:t>, </a:t>
                </a:r>
                <a:r>
                  <a:rPr lang="en-US" dirty="0" err="1"/>
                  <a:t>quanto</a:t>
                </a:r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problema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na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precisão</a:t>
                </a:r>
                <a:r>
                  <a:rPr lang="en-US" dirty="0">
                    <a:sym typeface="Symbol" panose="05050102010706020507" pitchFamily="18" charset="2"/>
                  </a:rPr>
                  <a:t> das </a:t>
                </a:r>
                <a:r>
                  <a:rPr lang="en-US" dirty="0" err="1">
                    <a:sym typeface="Symbol" panose="05050102010706020507" pitchFamily="18" charset="2"/>
                  </a:rPr>
                  <a:t>estimativas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A26DC-392B-5746-0A60-A82422CEFD48}"/>
              </a:ext>
            </a:extLst>
          </p:cNvPr>
          <p:cNvSpPr/>
          <p:nvPr/>
        </p:nvSpPr>
        <p:spPr>
          <a:xfrm>
            <a:off x="9372600" y="6134100"/>
            <a:ext cx="1447800" cy="1371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/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for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muito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alto, VIF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será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 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 err="1">
                    <a:solidFill>
                      <a:srgbClr val="03203D"/>
                    </a:solidFill>
                  </a:rPr>
                  <a:t>quer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dizer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que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variável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pode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3203D"/>
                    </a:solidFill>
                  </a:rPr>
                  <a:t>ser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explicada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outras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variáveis</a:t>
                </a:r>
                <a:r>
                  <a:rPr lang="en-US" sz="2200" dirty="0">
                    <a:solidFill>
                      <a:srgbClr val="03203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E0DFE58-B5DD-2DD8-BCC1-229C00D9D4DC}"/>
              </a:ext>
            </a:extLst>
          </p:cNvPr>
          <p:cNvSpPr/>
          <p:nvPr/>
        </p:nvSpPr>
        <p:spPr>
          <a:xfrm>
            <a:off x="9982200" y="4991101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/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&gt; 0.9, VIF &gt; 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8DB7154-BFCF-E1BF-657B-45B82380AFB5}"/>
              </a:ext>
            </a:extLst>
          </p:cNvPr>
          <p:cNvSpPr/>
          <p:nvPr/>
        </p:nvSpPr>
        <p:spPr>
          <a:xfrm>
            <a:off x="11418916" y="6850723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21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minimizada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maximizada</a:t>
                </a:r>
                <a:r>
                  <a:rPr lang="en-US" dirty="0"/>
                  <a:t>. Na </a:t>
                </a:r>
                <a:r>
                  <a:rPr lang="en-US" dirty="0" err="1"/>
                  <a:t>prática</a:t>
                </a:r>
                <a:r>
                  <a:rPr lang="en-US" dirty="0"/>
                  <a:t>, </a:t>
                </a:r>
                <a:r>
                  <a:rPr lang="en-US" dirty="0" err="1"/>
                  <a:t>isso</a:t>
                </a:r>
                <a:r>
                  <a:rPr lang="en-US" dirty="0"/>
                  <a:t> </a:t>
                </a:r>
                <a:r>
                  <a:rPr lang="en-US" dirty="0" err="1"/>
                  <a:t>significa</a:t>
                </a:r>
                <a:r>
                  <a:rPr lang="en-US" dirty="0"/>
                  <a:t> </a:t>
                </a:r>
                <a:r>
                  <a:rPr lang="en-US" dirty="0" err="1"/>
                  <a:t>espalhar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Também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ortonormalizar</a:t>
                </a:r>
                <a:r>
                  <a:rPr lang="en-US" dirty="0"/>
                  <a:t> a </a:t>
                </a:r>
                <a:r>
                  <a:rPr lang="en-US" dirty="0" err="1"/>
                  <a:t>matriz</a:t>
                </a:r>
                <a:r>
                  <a:rPr lang="en-US" dirty="0"/>
                  <a:t> X, </a:t>
                </a:r>
                <a:r>
                  <a:rPr lang="en-US" dirty="0" err="1"/>
                  <a:t>acarreta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15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D791F6E-7DE7-FC36-5403-FF808368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19250"/>
            <a:ext cx="12156281" cy="704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58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58B085F-888D-B53A-70DE-3BC8357C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19300"/>
            <a:ext cx="12215813" cy="583406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EF4B31-5362-E687-31EC-05A4150302BD}"/>
              </a:ext>
            </a:extLst>
          </p:cNvPr>
          <p:cNvSpPr/>
          <p:nvPr/>
        </p:nvSpPr>
        <p:spPr>
          <a:xfrm>
            <a:off x="304800" y="3009900"/>
            <a:ext cx="6324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33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 Regressão Linear Múltipla (</a:t>
            </a:r>
            <a:r>
              <a:rPr lang="pt-BR" sz="2200" dirty="0" err="1"/>
              <a:t>Multicolinearidade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Multicolinearidade</a:t>
            </a:r>
            <a:r>
              <a:rPr lang="pt-BR" sz="2200" dirty="0"/>
              <a:t> perfeita </a:t>
            </a:r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(c(1,2,3,2,4,6,7,5,2), 3, 3)) # relação linear exata em duas colunas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 # Não é invertível, pois o determinante dá zero</a:t>
            </a:r>
          </a:p>
          <a:p>
            <a:pPr marL="0" indent="0">
              <a:buNone/>
            </a:pPr>
            <a:r>
              <a:rPr lang="pt-BR" sz="2200" dirty="0"/>
              <a:t>MASS::</a:t>
            </a:r>
            <a:r>
              <a:rPr lang="pt-BR" sz="2200" dirty="0" err="1"/>
              <a:t>ginv</a:t>
            </a: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) # Usa-se inversa generalizada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(sample(1:9,9), 3, 3))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61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Carregamento do banco de dados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seatpos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seatpos</a:t>
            </a:r>
            <a:r>
              <a:rPr lang="pt-BR" sz="2200" dirty="0"/>
              <a:t> &lt;- </a:t>
            </a:r>
            <a:r>
              <a:rPr lang="pt-BR" sz="2200" dirty="0" err="1"/>
              <a:t>seatpos</a:t>
            </a:r>
            <a:r>
              <a:rPr lang="pt-BR" sz="2200" dirty="0"/>
              <a:t> |&gt; </a:t>
            </a:r>
            <a:r>
              <a:rPr lang="pt-BR" sz="2200" dirty="0" err="1"/>
              <a:t>as_tibble</a:t>
            </a:r>
            <a:r>
              <a:rPr lang="pt-BR" sz="2200" dirty="0"/>
              <a:t>())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Estudo da posição do assento do motorista em função de vários preditores</a:t>
            </a:r>
          </a:p>
          <a:p>
            <a:pPr marL="0" indent="0">
              <a:buNone/>
            </a:pPr>
            <a:r>
              <a:rPr lang="pt-BR" sz="2200" dirty="0"/>
              <a:t>help("</a:t>
            </a:r>
            <a:r>
              <a:rPr lang="pt-BR" sz="2200" dirty="0" err="1"/>
              <a:t>seatpos</a:t>
            </a:r>
            <a:r>
              <a:rPr lang="pt-BR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/>
              <a:t>## Ajuste do modelo</a:t>
            </a:r>
          </a:p>
          <a:p>
            <a:pPr marL="0" indent="0">
              <a:buNone/>
            </a:pPr>
            <a:r>
              <a:rPr lang="pt-BR" sz="2200" dirty="0"/>
              <a:t>g &lt;- </a:t>
            </a:r>
            <a:r>
              <a:rPr lang="pt-BR" sz="2200" dirty="0" err="1"/>
              <a:t>lm</a:t>
            </a:r>
            <a:r>
              <a:rPr lang="pt-BR" sz="2200" dirty="0"/>
              <a:t>(</a:t>
            </a:r>
            <a:r>
              <a:rPr lang="pt-BR" sz="2200" dirty="0" err="1"/>
              <a:t>hipcenter</a:t>
            </a:r>
            <a:r>
              <a:rPr lang="pt-BR" sz="2200" dirty="0"/>
              <a:t> ~ ., </a:t>
            </a:r>
            <a:r>
              <a:rPr lang="pt-BR" sz="2200" dirty="0" err="1"/>
              <a:t>seatpos</a:t>
            </a:r>
            <a:r>
              <a:rPr lang="pt-BR" sz="2200" dirty="0"/>
              <a:t>) # ou indica cada preditor de interesse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Resumo da análise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Análise de variância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Vemos, no quadro anterior, alguns sinais de </a:t>
            </a:r>
            <a:r>
              <a:rPr lang="pt-BR" sz="2200" dirty="0" err="1"/>
              <a:t>multicolinearidade</a:t>
            </a:r>
            <a:r>
              <a:rPr lang="pt-BR" sz="2200" dirty="0"/>
              <a:t>: \</a:t>
            </a:r>
            <a:r>
              <a:rPr lang="pt-BR" sz="2200" dirty="0" err="1"/>
              <a:t>nnenhum</a:t>
            </a:r>
            <a:r>
              <a:rPr lang="pt-BR" sz="2200" dirty="0"/>
              <a:t> preditor é significativo, mas R2 é relativamente alto.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97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Correlação</a:t>
            </a:r>
            <a:r>
              <a:rPr lang="en-US" sz="2200" dirty="0"/>
              <a:t> </a:t>
            </a:r>
            <a:r>
              <a:rPr lang="en-US" sz="2200" dirty="0" err="1"/>
              <a:t>duas</a:t>
            </a:r>
            <a:r>
              <a:rPr lang="en-US" sz="2200" dirty="0"/>
              <a:t> a </a:t>
            </a:r>
            <a:r>
              <a:rPr lang="en-US" sz="2200" dirty="0" err="1"/>
              <a:t>duas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 &lt;- </a:t>
            </a:r>
            <a:r>
              <a:rPr lang="en-US" sz="2200" dirty="0" err="1"/>
              <a:t>cor</a:t>
            </a:r>
            <a:r>
              <a:rPr lang="en-US" sz="2200" dirty="0"/>
              <a:t>(</a:t>
            </a:r>
            <a:r>
              <a:rPr lang="en-US" sz="2200" dirty="0" err="1"/>
              <a:t>seatpos</a:t>
            </a:r>
            <a:r>
              <a:rPr lang="en-US" sz="2200" dirty="0"/>
              <a:t>) |&gt; round(3))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[</a:t>
            </a:r>
            <a:r>
              <a:rPr lang="en-US" sz="2200" dirty="0" err="1"/>
              <a:t>upper.tri</a:t>
            </a: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, </a:t>
            </a:r>
            <a:r>
              <a:rPr lang="en-US" sz="2200" dirty="0" err="1"/>
              <a:t>diag</a:t>
            </a:r>
            <a:r>
              <a:rPr lang="en-US" sz="2200" dirty="0"/>
              <a:t> = T)] &lt;- NA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# </a:t>
            </a:r>
            <a:r>
              <a:rPr lang="en-US" sz="2200" dirty="0" err="1"/>
              <a:t>correlações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flextable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rownames</a:t>
            </a:r>
            <a:r>
              <a:rPr lang="en-US" sz="2200" dirty="0"/>
              <a:t> = NA)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rownames_to_column</a:t>
            </a:r>
            <a:r>
              <a:rPr lang="en-US" sz="2200" dirty="0"/>
              <a:t>("</a:t>
            </a:r>
            <a:r>
              <a:rPr lang="en-US" sz="2200" dirty="0" err="1"/>
              <a:t>Variável</a:t>
            </a:r>
            <a:r>
              <a:rPr lang="en-US" sz="2200" dirty="0"/>
              <a:t>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j = 2:ncol(</a:t>
            </a:r>
            <a:r>
              <a:rPr lang="en-US" sz="2200" dirty="0" err="1"/>
              <a:t>tab_cor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&lt; -.9] &lt;- "blue"</a:t>
            </a:r>
          </a:p>
          <a:p>
            <a:pPr marL="0" indent="0">
              <a:buNone/>
            </a:pPr>
            <a:r>
              <a:rPr lang="en-US" sz="2200" dirty="0"/>
              <a:t>      out[x &gt; .9] &lt;- "red"</a:t>
            </a:r>
          </a:p>
          <a:p>
            <a:pPr marL="0" indent="0">
              <a:buNone/>
            </a:pPr>
            <a:r>
              <a:rPr lang="en-US" sz="2200" dirty="0"/>
              <a:t>      out</a:t>
            </a:r>
          </a:p>
          <a:p>
            <a:pPr marL="0" indent="0">
              <a:buNone/>
            </a:pPr>
            <a:r>
              <a:rPr lang="en-US" sz="2200" dirty="0"/>
              <a:t>    }</a:t>
            </a:r>
          </a:p>
          <a:p>
            <a:pPr marL="0" indent="0">
              <a:buNone/>
            </a:pPr>
            <a:r>
              <a:rPr lang="en-US" sz="2200" dirty="0"/>
              <a:t> 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Autovalores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model.matrix</a:t>
            </a:r>
            <a:r>
              <a:rPr lang="en-US" sz="2200" dirty="0"/>
              <a:t>(g)[,-1])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#sqrt(max(e$values)/min(e$values)) #Se &gt;=30 indica </a:t>
            </a:r>
            <a:r>
              <a:rPr lang="en-US" sz="2200" dirty="0" err="1"/>
              <a:t>problema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97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Vif</a:t>
            </a:r>
            <a:r>
              <a:rPr lang="pt-BR" sz="2200" dirty="0"/>
              <a:t> para cada variável</a:t>
            </a:r>
          </a:p>
          <a:p>
            <a:pPr marL="0" indent="0">
              <a:buNone/>
            </a:pPr>
            <a:r>
              <a:rPr lang="pt-BR" sz="2200" dirty="0"/>
              <a:t>### Cálculos manuais do </a:t>
            </a:r>
            <a:r>
              <a:rPr lang="pt-BR" sz="2200" dirty="0" err="1"/>
              <a:t>vif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for (i in 1:ncol(X)) {</a:t>
            </a:r>
          </a:p>
          <a:p>
            <a:pPr marL="0" indent="0">
              <a:buNone/>
            </a:pPr>
            <a:r>
              <a:rPr lang="pt-BR" sz="2200" dirty="0"/>
              <a:t>  R2 &lt;- </a:t>
            </a:r>
            <a:r>
              <a:rPr lang="pt-BR" sz="2200" dirty="0" err="1"/>
              <a:t>summary</a:t>
            </a:r>
            <a:r>
              <a:rPr lang="pt-BR" sz="2200" dirty="0"/>
              <a:t>(</a:t>
            </a:r>
            <a:r>
              <a:rPr lang="pt-BR" sz="2200" dirty="0" err="1"/>
              <a:t>lm</a:t>
            </a:r>
            <a:r>
              <a:rPr lang="pt-BR" sz="2200" dirty="0"/>
              <a:t>(X[,i] ~ X[,-i]))$</a:t>
            </a:r>
            <a:r>
              <a:rPr lang="pt-BR" sz="2200" dirty="0" err="1"/>
              <a:t>r.squared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  print(1/(1-R2))</a:t>
            </a:r>
          </a:p>
          <a:p>
            <a:pPr marL="0" indent="0">
              <a:buNone/>
            </a:pPr>
            <a:r>
              <a:rPr lang="pt-BR" sz="2200" dirty="0"/>
              <a:t>}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Diagonal da inversa da matriz de correlação</a:t>
            </a:r>
          </a:p>
          <a:p>
            <a:pPr marL="0" indent="0">
              <a:buNone/>
            </a:pPr>
            <a:r>
              <a:rPr lang="pt-BR" sz="2200" dirty="0" err="1"/>
              <a:t>m.cor</a:t>
            </a:r>
            <a:r>
              <a:rPr lang="pt-BR" sz="2200" dirty="0"/>
              <a:t> &lt;- cor(X)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diag</a:t>
            </a:r>
            <a:r>
              <a:rPr lang="pt-BR" sz="2200" dirty="0"/>
              <a:t>(solve(</a:t>
            </a:r>
            <a:r>
              <a:rPr lang="pt-BR" sz="2200" dirty="0" err="1"/>
              <a:t>m.cor</a:t>
            </a:r>
            <a:r>
              <a:rPr lang="pt-BR" sz="2200" dirty="0"/>
              <a:t>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Cálculo do </a:t>
            </a:r>
            <a:r>
              <a:rPr lang="pt-BR" sz="2200" dirty="0" err="1"/>
              <a:t>vif</a:t>
            </a:r>
            <a:r>
              <a:rPr lang="pt-BR" sz="2200" dirty="0"/>
              <a:t> pela função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vif</a:t>
            </a:r>
            <a:r>
              <a:rPr lang="pt-BR" sz="2200" dirty="0"/>
              <a:t>(g)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Interpretação: pode-se interpretar </a:t>
            </a:r>
            <a:r>
              <a:rPr lang="pt-BR" sz="2200" dirty="0" err="1"/>
              <a:t>sqrt</a:t>
            </a:r>
            <a:r>
              <a:rPr lang="pt-BR" sz="2200" dirty="0"/>
              <a:t>(307.4) = 17.5 como nos dizendo que o erro padrão para a variável </a:t>
            </a:r>
            <a:r>
              <a:rPr lang="pt-BR" sz="2200" dirty="0" err="1"/>
              <a:t>HtShoes</a:t>
            </a:r>
            <a:r>
              <a:rPr lang="pt-BR" sz="2200" dirty="0"/>
              <a:t> é 17.5 vezes maior do que teria sido sem </a:t>
            </a:r>
            <a:r>
              <a:rPr lang="pt-BR" sz="2200" dirty="0" err="1"/>
              <a:t>multicolinearidade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Formas</a:t>
            </a:r>
            <a:r>
              <a:rPr lang="en-US" sz="2200" dirty="0"/>
              <a:t> de </a:t>
            </a:r>
            <a:r>
              <a:rPr lang="en-US" sz="2200" dirty="0" err="1"/>
              <a:t>tratar</a:t>
            </a:r>
            <a:r>
              <a:rPr lang="en-US" sz="2200" dirty="0"/>
              <a:t> a </a:t>
            </a:r>
            <a:r>
              <a:rPr lang="en-US" sz="2200" dirty="0" err="1"/>
              <a:t>multicolinearidade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Eliminando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</a:t>
            </a:r>
            <a:r>
              <a:rPr lang="en-US" sz="2200" dirty="0" err="1"/>
              <a:t>correlacionadas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g2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hipcenter</a:t>
            </a:r>
            <a:r>
              <a:rPr lang="en-US" sz="2200" dirty="0"/>
              <a:t> ~ . - </a:t>
            </a:r>
            <a:r>
              <a:rPr lang="en-US" sz="2200" dirty="0" err="1"/>
              <a:t>HtShoes</a:t>
            </a:r>
            <a:r>
              <a:rPr lang="en-US" sz="2200" dirty="0"/>
              <a:t> - </a:t>
            </a:r>
            <a:r>
              <a:rPr lang="en-US" sz="2200" dirty="0" err="1"/>
              <a:t>Ht</a:t>
            </a:r>
            <a:r>
              <a:rPr lang="en-US" sz="2200" dirty="0"/>
              <a:t>, 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summary(g2)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NC</a:t>
            </a:r>
          </a:p>
          <a:p>
            <a:pPr marL="0" indent="0">
              <a:buNone/>
            </a:pPr>
            <a:r>
              <a:rPr lang="en-US" sz="2200" dirty="0"/>
              <a:t>X &lt;- </a:t>
            </a:r>
            <a:r>
              <a:rPr lang="en-US" sz="2200" dirty="0" err="1"/>
              <a:t>model.matrix</a:t>
            </a:r>
            <a:r>
              <a:rPr lang="en-US" sz="2200" dirty="0"/>
              <a:t>(g2)[,-1]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sqrt(max(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)) #Se &gt;=30 indica </a:t>
            </a:r>
            <a:r>
              <a:rPr lang="en-US" sz="2200" dirty="0" err="1"/>
              <a:t>problema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</a:t>
            </a:r>
            <a:r>
              <a:rPr lang="en-US" sz="2200" dirty="0" err="1"/>
              <a:t>vif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vif</a:t>
            </a:r>
            <a:r>
              <a:rPr lang="en-US" sz="2200" dirty="0"/>
              <a:t>(g2)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7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sentido</a:t>
            </a:r>
            <a:r>
              <a:rPr lang="en-US" sz="2200" dirty="0"/>
              <a:t> </a:t>
            </a:r>
            <a:r>
              <a:rPr lang="en-US" sz="2200" dirty="0" err="1"/>
              <a:t>tirar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HtShoes</a:t>
            </a:r>
            <a:r>
              <a:rPr lang="en-US" sz="2200" dirty="0"/>
              <a:t> e </a:t>
            </a:r>
            <a:r>
              <a:rPr lang="en-US" sz="2200" dirty="0" err="1"/>
              <a:t>Ht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help(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4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88C892ED-19BD-C077-0FA7-F2203988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1562100"/>
          </a:xfrm>
        </p:spPr>
        <p:txBody>
          <a:bodyPr/>
          <a:lstStyle/>
          <a:p>
            <a:r>
              <a:rPr lang="pt-BR" dirty="0"/>
              <a:t>Problema: temos p variáveis. O modelo final conterá todas ou somente um subconjunto delas?</a:t>
            </a:r>
            <a:endParaRPr lang="en-US" dirty="0"/>
          </a:p>
        </p:txBody>
      </p:sp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33753888-BBA7-41D0-E2CB-AF01FF08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7" y="3543300"/>
            <a:ext cx="11822906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472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3A0B2C-F82C-BDBA-5BBF-7330FDA3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247900"/>
            <a:ext cx="11977688" cy="5143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B0EDB36-FF0D-7060-6BB9-F083DDEEB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1700"/>
            <a:ext cx="11906250" cy="500062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1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8D328F-0D10-A009-12BC-83291ECD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24087"/>
            <a:ext cx="12251531" cy="5357813"/>
          </a:xfrm>
        </p:spPr>
      </p:pic>
    </p:spTree>
    <p:extLst>
      <p:ext uri="{BB962C8B-B14F-4D97-AF65-F5344CB8AC3E}">
        <p14:creationId xmlns:p14="http://schemas.microsoft.com/office/powerpoint/2010/main" val="868585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06F92C2-604C-6C57-9B51-5DE373F0D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09900"/>
            <a:ext cx="10953750" cy="3810000"/>
          </a:xfrm>
        </p:spPr>
      </p:pic>
    </p:spTree>
    <p:extLst>
      <p:ext uri="{BB962C8B-B14F-4D97-AF65-F5344CB8AC3E}">
        <p14:creationId xmlns:p14="http://schemas.microsoft.com/office/powerpoint/2010/main" val="2607544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DF6836-8181-7A4B-9635-01667B34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188613"/>
            <a:ext cx="10251281" cy="2214563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B6E9AB-2BBD-AA1B-32E7-DED2955F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4290428"/>
            <a:ext cx="11894344" cy="49410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3FA047-0C2A-9196-C06D-5C93A42B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35" y="1486144"/>
            <a:ext cx="4881563" cy="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40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497C2F-0E33-269B-D00A-BE7F14D0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37" y="2470547"/>
            <a:ext cx="12049125" cy="5345906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95A4E4-A3BB-6AAC-8BC2-C89A806528DA}"/>
              </a:ext>
            </a:extLst>
          </p:cNvPr>
          <p:cNvSpPr/>
          <p:nvPr/>
        </p:nvSpPr>
        <p:spPr>
          <a:xfrm>
            <a:off x="3119437" y="3390900"/>
            <a:ext cx="1166336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94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E5F79-E830-5CAA-AEAD-7B83D9B5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2ABE37-7DAF-B6BF-F169-1DEFB11A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547" y="3086100"/>
            <a:ext cx="11822906" cy="440531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827325-458D-B3E7-0ED9-5D14DC4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07873-83C8-FFCE-8C4D-8129A773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1E652-0A02-64E2-FCB6-ABBBAE08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4F7BE3-7209-8BBF-F711-FB9C872468AC}"/>
              </a:ext>
            </a:extLst>
          </p:cNvPr>
          <p:cNvSpPr/>
          <p:nvPr/>
        </p:nvSpPr>
        <p:spPr>
          <a:xfrm>
            <a:off x="8001000" y="6981782"/>
            <a:ext cx="655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</a:t>
            </a:r>
            <a:r>
              <a:rPr lang="en-US" sz="2200" dirty="0" err="1"/>
              <a:t>Seleção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 err="1"/>
              <a:t>df_ms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(file = "df_ms.csv",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m123 &lt;- </a:t>
            </a:r>
            <a:r>
              <a:rPr lang="en-US" sz="2200" dirty="0" err="1"/>
              <a:t>lm</a:t>
            </a:r>
            <a:r>
              <a:rPr lang="en-US" sz="2200" dirty="0"/>
              <a:t>(y ~ ., </a:t>
            </a:r>
            <a:r>
              <a:rPr lang="en-US" sz="2200" dirty="0" err="1"/>
              <a:t>df_ms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car::</a:t>
            </a:r>
            <a:r>
              <a:rPr lang="en-US" sz="2200" dirty="0" err="1"/>
              <a:t>Anova</a:t>
            </a:r>
            <a:r>
              <a:rPr lang="en-US" sz="2200" dirty="0"/>
              <a:t>(m123) # </a:t>
            </a:r>
            <a:r>
              <a:rPr lang="en-US" sz="2200" dirty="0" err="1"/>
              <a:t>apenas</a:t>
            </a:r>
            <a:r>
              <a:rPr lang="en-US" sz="2200" dirty="0"/>
              <a:t> um </a:t>
            </a:r>
            <a:r>
              <a:rPr lang="en-US" sz="2200" dirty="0" err="1"/>
              <a:t>preditor</a:t>
            </a:r>
            <a:r>
              <a:rPr lang="en-US" sz="2200" dirty="0"/>
              <a:t> é </a:t>
            </a:r>
            <a:r>
              <a:rPr lang="en-US" sz="2200" dirty="0" err="1"/>
              <a:t>significativo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Ajute</a:t>
            </a:r>
            <a:r>
              <a:rPr lang="en-US" sz="2200" dirty="0"/>
              <a:t> de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possíveis</a:t>
            </a:r>
            <a:r>
              <a:rPr lang="en-US" sz="2200" dirty="0"/>
              <a:t> </a:t>
            </a:r>
            <a:r>
              <a:rPr lang="en-US" sz="2200" dirty="0" err="1"/>
              <a:t>regressões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b &lt;- </a:t>
            </a:r>
            <a:r>
              <a:rPr lang="en-US" sz="2200" dirty="0" err="1"/>
              <a:t>regsubsets</a:t>
            </a:r>
            <a:r>
              <a:rPr lang="en-US" sz="2200" dirty="0"/>
              <a:t>(y ~ ., data = </a:t>
            </a:r>
            <a:r>
              <a:rPr lang="en-US" sz="2200" dirty="0" err="1"/>
              <a:t>df_ms</a:t>
            </a:r>
            <a:r>
              <a:rPr lang="en-US" sz="2200" dirty="0"/>
              <a:t>, </a:t>
            </a:r>
            <a:r>
              <a:rPr lang="en-US" sz="2200" dirty="0" err="1"/>
              <a:t>nbest</a:t>
            </a:r>
            <a:r>
              <a:rPr lang="en-US" sz="2200" dirty="0"/>
              <a:t> = 3)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4473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Extraindo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rs</a:t>
            </a:r>
            <a:r>
              <a:rPr lang="en-US" sz="2200" dirty="0"/>
              <a:t> &lt;- summary(b)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new_rs</a:t>
            </a:r>
            <a:r>
              <a:rPr lang="en-US" sz="2200" dirty="0"/>
              <a:t> &lt;- list()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1:length(</a:t>
            </a:r>
            <a:r>
              <a:rPr lang="en-US" sz="2200" dirty="0" err="1"/>
              <a:t>rs</a:t>
            </a:r>
            <a:r>
              <a:rPr lang="en-US" sz="2200" dirty="0"/>
              <a:t>)) {</a:t>
            </a:r>
          </a:p>
          <a:p>
            <a:pPr marL="0" indent="0">
              <a:buNone/>
            </a:pPr>
            <a:r>
              <a:rPr lang="en-US" sz="2200" dirty="0"/>
              <a:t>  if (mode(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]]) == "numeric")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new_rs</a:t>
            </a:r>
            <a:r>
              <a:rPr lang="en-US" sz="2200" dirty="0"/>
              <a:t>[[names(</a:t>
            </a:r>
            <a:r>
              <a:rPr lang="en-US" sz="2200" dirty="0" err="1"/>
              <a:t>rs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])]] &lt;- 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3648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Mostrando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modelos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bind_cols</a:t>
            </a:r>
            <a:r>
              <a:rPr lang="en-US" sz="2200" dirty="0"/>
              <a:t>(</a:t>
            </a:r>
            <a:r>
              <a:rPr lang="en-US" sz="2200" dirty="0" err="1"/>
              <a:t>new_rs</a:t>
            </a: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add_column</a:t>
            </a:r>
            <a:r>
              <a:rPr lang="en-US" sz="2200" dirty="0"/>
              <a:t>(</a:t>
            </a:r>
            <a:r>
              <a:rPr lang="en-US" sz="2200" dirty="0" err="1"/>
              <a:t>rs$outmat</a:t>
            </a:r>
            <a:r>
              <a:rPr lang="en-US" sz="2200" dirty="0"/>
              <a:t> |&gt; </a:t>
            </a:r>
            <a:r>
              <a:rPr lang="en-US" sz="2200" dirty="0" err="1"/>
              <a:t>as_tibble</a:t>
            </a:r>
            <a:r>
              <a:rPr lang="en-US" sz="2200" dirty="0"/>
              <a:t>(),</a:t>
            </a:r>
          </a:p>
          <a:p>
            <a:pPr marL="0" indent="0">
              <a:buNone/>
            </a:pPr>
            <a:r>
              <a:rPr lang="en-US" sz="2200" dirty="0"/>
              <a:t>             .before = T) -&gt; </a:t>
            </a:r>
            <a:r>
              <a:rPr lang="en-US" sz="2200" dirty="0" err="1"/>
              <a:t>est_models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est_models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c(4, 6),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max(x)] &lt;- "</a:t>
            </a:r>
            <a:r>
              <a:rPr lang="en-US" sz="2200" dirty="0" err="1"/>
              <a:t>lightgreen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 } 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c(5, 7,8),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min(x)] &lt;- "</a:t>
            </a:r>
            <a:r>
              <a:rPr lang="en-US" sz="2200" dirty="0" err="1"/>
              <a:t>lightblue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out}) </a:t>
            </a:r>
          </a:p>
        </p:txBody>
      </p:sp>
    </p:spTree>
    <p:extLst>
      <p:ext uri="{BB962C8B-B14F-4D97-AF65-F5344CB8AC3E}">
        <p14:creationId xmlns:p14="http://schemas.microsoft.com/office/powerpoint/2010/main" val="31962513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275674-BB5E-E245-B929-784461F9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453" y="2428875"/>
            <a:ext cx="11799094" cy="5429250"/>
          </a:xfrm>
        </p:spPr>
      </p:pic>
    </p:spTree>
    <p:extLst>
      <p:ext uri="{BB962C8B-B14F-4D97-AF65-F5344CB8AC3E}">
        <p14:creationId xmlns:p14="http://schemas.microsoft.com/office/powerpoint/2010/main" val="42407221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5D56D45-28AF-61D2-9725-2B1682A6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843" y="1866900"/>
            <a:ext cx="11644313" cy="6929438"/>
          </a:xfrm>
        </p:spPr>
      </p:pic>
    </p:spTree>
    <p:extLst>
      <p:ext uri="{BB962C8B-B14F-4D97-AF65-F5344CB8AC3E}">
        <p14:creationId xmlns:p14="http://schemas.microsoft.com/office/powerpoint/2010/main" val="4180806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D2B3C9-3C2D-64B5-E11B-B7821D73C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234" y="1660922"/>
            <a:ext cx="12251531" cy="6965156"/>
          </a:xfrm>
        </p:spPr>
      </p:pic>
    </p:spTree>
    <p:extLst>
      <p:ext uri="{BB962C8B-B14F-4D97-AF65-F5344CB8AC3E}">
        <p14:creationId xmlns:p14="http://schemas.microsoft.com/office/powerpoint/2010/main" val="27048077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(Backward, Forward, stepwise)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/>
              <a:t>df_ms_2 &lt;- </a:t>
            </a:r>
            <a:r>
              <a:rPr lang="en-US" sz="2200" dirty="0" err="1"/>
              <a:t>read_csv</a:t>
            </a:r>
            <a:r>
              <a:rPr lang="en-US" sz="2200" dirty="0"/>
              <a:t>(file = "df_ms_2.csv",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r>
              <a:rPr lang="en-US" sz="2200" dirty="0"/>
              <a:t>df_ms_2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BACKWARD ELIMINATION</a:t>
            </a:r>
          </a:p>
          <a:p>
            <a:pPr marL="0" indent="0">
              <a:buNone/>
            </a:pPr>
            <a:r>
              <a:rPr lang="en-US" sz="2200" dirty="0"/>
              <a:t>m1234 &lt;- </a:t>
            </a:r>
            <a:r>
              <a:rPr lang="en-US" sz="2200" dirty="0" err="1"/>
              <a:t>lm</a:t>
            </a:r>
            <a:r>
              <a:rPr lang="en-US" sz="2200" dirty="0"/>
              <a:t>(y ~ x1 + x2 + x3 + x4, data = df_ms_2)</a:t>
            </a:r>
          </a:p>
          <a:p>
            <a:pPr marL="0" indent="0">
              <a:buNone/>
            </a:pPr>
            <a:r>
              <a:rPr lang="en-US" sz="2200" dirty="0"/>
              <a:t>m4321 &lt;- </a:t>
            </a:r>
            <a:r>
              <a:rPr lang="en-US" sz="2200" dirty="0" err="1"/>
              <a:t>lm</a:t>
            </a:r>
            <a:r>
              <a:rPr lang="en-US" sz="2200" dirty="0"/>
              <a:t>(y ~ x4 + x2 + x3 + x1, data = df_ms_2)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Os</a:t>
            </a:r>
            <a:r>
              <a:rPr lang="en-US" sz="2200" dirty="0"/>
              <a:t> testes F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anova</a:t>
            </a:r>
            <a:r>
              <a:rPr lang="en-US" sz="2200" dirty="0"/>
              <a:t> do </a:t>
            </a:r>
            <a:r>
              <a:rPr lang="en-US" sz="2200" dirty="0" err="1"/>
              <a:t>pacote</a:t>
            </a:r>
            <a:r>
              <a:rPr lang="en-US" sz="2200" dirty="0"/>
              <a:t> stats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sequenciais</a:t>
            </a:r>
            <a:r>
              <a:rPr lang="en-US" sz="2200" dirty="0"/>
              <a:t> 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parciais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Dependem</a:t>
            </a:r>
            <a:r>
              <a:rPr lang="en-US" sz="2200" dirty="0"/>
              <a:t> da </a:t>
            </a:r>
            <a:r>
              <a:rPr lang="en-US" sz="2200" dirty="0" err="1"/>
              <a:t>ordem</a:t>
            </a:r>
            <a:r>
              <a:rPr lang="en-US" sz="2200" dirty="0"/>
              <a:t> de entrada no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(m1234)  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(m4321)</a:t>
            </a:r>
          </a:p>
        </p:txBody>
      </p:sp>
    </p:spTree>
    <p:extLst>
      <p:ext uri="{BB962C8B-B14F-4D97-AF65-F5344CB8AC3E}">
        <p14:creationId xmlns:p14="http://schemas.microsoft.com/office/powerpoint/2010/main" val="18757588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Os testes t da função </a:t>
            </a:r>
            <a:r>
              <a:rPr lang="pt-BR" sz="2200" dirty="0" err="1"/>
              <a:t>summary</a:t>
            </a:r>
            <a:r>
              <a:rPr lang="pt-BR" sz="2200" dirty="0"/>
              <a:t> do pacote base não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(m1234) 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Os testes F da função Anova do pacote </a:t>
            </a:r>
            <a:r>
              <a:rPr lang="pt-BR" sz="2200" dirty="0" err="1"/>
              <a:t>car</a:t>
            </a:r>
            <a:r>
              <a:rPr lang="pt-BR" sz="2200" dirty="0"/>
              <a:t> são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::Anova(m1234)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X3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::Anova(m124)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X4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/>
              <a:t>(m12)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748956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A8E22CC-7EFD-1EA1-3A25-885CA60B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31" y="1785937"/>
            <a:ext cx="11941969" cy="6715125"/>
          </a:xfrm>
        </p:spPr>
      </p:pic>
    </p:spTree>
    <p:extLst>
      <p:ext uri="{BB962C8B-B14F-4D97-AF65-F5344CB8AC3E}">
        <p14:creationId xmlns:p14="http://schemas.microsoft.com/office/powerpoint/2010/main" val="12920690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FORWARD SELECTION</a:t>
            </a:r>
          </a:p>
          <a:p>
            <a:pPr marL="0" indent="0">
              <a:buNone/>
            </a:pPr>
            <a:r>
              <a:rPr lang="pt-BR" sz="2200" dirty="0"/>
              <a:t>### Obter a variável com a maior correlação com Y.</a:t>
            </a:r>
          </a:p>
          <a:p>
            <a:pPr marL="0" indent="0">
              <a:buNone/>
            </a:pPr>
            <a:r>
              <a:rPr lang="pt-BR" sz="2200" dirty="0"/>
              <a:t>(cor_df_ms_2 &lt;- cor(df_ms_2)) # Assim, a variável X4 entrará primeiro no modelo.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m4 &lt;- </a:t>
            </a:r>
            <a:r>
              <a:rPr lang="pt-BR" sz="2200" dirty="0" err="1"/>
              <a:t>lm</a:t>
            </a:r>
            <a:r>
              <a:rPr lang="pt-BR" sz="2200" dirty="0"/>
              <a:t>(y ~ x4, data = df_ms_2)</a:t>
            </a:r>
          </a:p>
          <a:p>
            <a:pPr marL="0" indent="0">
              <a:buNone/>
            </a:pPr>
            <a:r>
              <a:rPr lang="pt-BR" sz="2200" dirty="0"/>
              <a:t>anova(m4) # Anova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(m4) # Resumo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uma variável por vez e verificar o p-valor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 &lt;- </a:t>
            </a:r>
            <a:r>
              <a:rPr lang="pt-BR" sz="2200" dirty="0" err="1"/>
              <a:t>lm</a:t>
            </a:r>
            <a:r>
              <a:rPr lang="pt-BR" sz="2200" dirty="0"/>
              <a:t>(y ~ x4 + x1, data = df_ms_2)</a:t>
            </a:r>
          </a:p>
          <a:p>
            <a:pPr marL="0" indent="0">
              <a:buNone/>
            </a:pPr>
            <a:r>
              <a:rPr lang="pt-BR" sz="2200" dirty="0"/>
              <a:t>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m24 &lt;- </a:t>
            </a:r>
            <a:r>
              <a:rPr lang="pt-BR" sz="2200" dirty="0" err="1"/>
              <a:t>lm</a:t>
            </a:r>
            <a:r>
              <a:rPr lang="pt-BR" sz="2200" dirty="0"/>
              <a:t>(y ~ x4 + x2, data = df_ms_2)</a:t>
            </a:r>
          </a:p>
          <a:p>
            <a:pPr marL="0" indent="0">
              <a:buNone/>
            </a:pPr>
            <a:r>
              <a:rPr lang="pt-BR" sz="2200" dirty="0"/>
              <a:t>anova(m24)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m34 &lt;- </a:t>
            </a:r>
            <a:r>
              <a:rPr lang="pt-BR" sz="2200" dirty="0" err="1"/>
              <a:t>lm</a:t>
            </a:r>
            <a:r>
              <a:rPr lang="pt-BR" sz="2200" dirty="0"/>
              <a:t>(y ~ x4 + x3, data = df_ms_2)</a:t>
            </a:r>
          </a:p>
          <a:p>
            <a:pPr marL="0" indent="0">
              <a:buNone/>
            </a:pPr>
            <a:r>
              <a:rPr lang="pt-BR" sz="2200" dirty="0"/>
              <a:t>anova(m34)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77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 - 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Depois de escolhido a segunda variável, acrescentar mais uma por vez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anova(m124)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m134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anova(m134)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Modelo escolhido foi o m14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(m14)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43981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3E64800-96DD-88A2-D8C6-03D0BE0B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84" y="2238375"/>
            <a:ext cx="10918031" cy="5810250"/>
          </a:xfrm>
        </p:spPr>
      </p:pic>
    </p:spTree>
    <p:extLst>
      <p:ext uri="{BB962C8B-B14F-4D97-AF65-F5344CB8AC3E}">
        <p14:creationId xmlns:p14="http://schemas.microsoft.com/office/powerpoint/2010/main" val="7787021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92A8828-BCB2-4DC3-FA47-237E5E8DF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3232547"/>
            <a:ext cx="11620500" cy="3821906"/>
          </a:xfrm>
        </p:spPr>
      </p:pic>
    </p:spTree>
    <p:extLst>
      <p:ext uri="{BB962C8B-B14F-4D97-AF65-F5344CB8AC3E}">
        <p14:creationId xmlns:p14="http://schemas.microsoft.com/office/powerpoint/2010/main" val="28160462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## STEPWISE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Vamos</a:t>
                </a:r>
                <a:r>
                  <a:rPr lang="en-US" sz="2200" dirty="0"/>
                  <a:t> usar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10% e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200" dirty="0"/>
                  <a:t> = 5%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Obter</a:t>
                </a:r>
                <a:r>
                  <a:rPr lang="en-US" sz="2200" dirty="0"/>
                  <a:t> a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com a </a:t>
                </a:r>
                <a:r>
                  <a:rPr lang="en-US" sz="2200" dirty="0" err="1"/>
                  <a:t>maior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correlação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absoluta</a:t>
                </a:r>
                <a:r>
                  <a:rPr lang="en-US" sz="2200" dirty="0"/>
                  <a:t> com Y.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cor</a:t>
                </a:r>
                <a:r>
                  <a:rPr lang="en-US" sz="2200" dirty="0"/>
                  <a:t>(df_ms_2)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x4, data = df_ms_2)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(m4) </a:t>
                </a:r>
              </a:p>
              <a:p>
                <a:pPr marL="0" indent="0">
                  <a:buNone/>
                </a:pPr>
                <a:r>
                  <a:rPr lang="en-US" sz="2200" dirty="0"/>
                  <a:t>summary(m4)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Acrescentar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uma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vez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checar</a:t>
                </a:r>
                <a:r>
                  <a:rPr lang="en-US" sz="2200" dirty="0"/>
                  <a:t> o p-valor a 10%</a:t>
                </a:r>
              </a:p>
              <a:p>
                <a:pPr marL="0" indent="0">
                  <a:buNone/>
                </a:pPr>
                <a:r>
                  <a:rPr lang="en-US" sz="2200" dirty="0"/>
                  <a:t>m14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x1, data = df_ms_2) # x1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(m14)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m24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x2, data = df_ms_2)  # x2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(m24)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m34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x3, data = df_ms_2) # x3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(m34)</a:t>
                </a:r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5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20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mais uma variável por vez no modelo com 2 variáveis e checar o p-valor a 10%</a:t>
            </a:r>
          </a:p>
          <a:p>
            <a:pPr marL="0" indent="0">
              <a:buNone/>
            </a:pPr>
            <a:r>
              <a:rPr lang="pt-BR" sz="2200" dirty="0"/>
              <a:t>m142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anova(m142) # como a variável X2 tem o menor </a:t>
            </a:r>
            <a:r>
              <a:rPr lang="pt-BR" sz="2200" dirty="0" err="1"/>
              <a:t>p_valor</a:t>
            </a:r>
            <a:r>
              <a:rPr lang="pt-BR" sz="2200" dirty="0"/>
              <a:t> ela é acrescentada no modelo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m143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anova(m143)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47928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(m142) # x4 não significativa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::Anova(m142) # x4 não significativa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Deletar a variável que não foi significativa a 5% e ajustar o novo modelo.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Realizar o </a:t>
            </a:r>
            <a:r>
              <a:rPr lang="pt-BR" sz="2200" dirty="0" err="1"/>
              <a:t>foward</a:t>
            </a:r>
            <a:r>
              <a:rPr lang="pt-BR" sz="2200" dirty="0"/>
              <a:t> a partir do modelo ajustado considerando 10% de significância</a:t>
            </a:r>
          </a:p>
          <a:p>
            <a:pPr marL="0" indent="0">
              <a:buNone/>
            </a:pPr>
            <a:r>
              <a:rPr lang="pt-BR" sz="2200" dirty="0"/>
              <a:t>m123 &lt;- </a:t>
            </a:r>
            <a:r>
              <a:rPr lang="pt-BR" sz="2200" dirty="0" err="1"/>
              <a:t>lm</a:t>
            </a:r>
            <a:r>
              <a:rPr lang="pt-BR" sz="2200" dirty="0"/>
              <a:t>(y ~ x1 + x2 + x3, data = df_ms_2)</a:t>
            </a:r>
          </a:p>
          <a:p>
            <a:pPr marL="0" indent="0">
              <a:buNone/>
            </a:pPr>
            <a:r>
              <a:rPr lang="pt-BR" sz="2200" dirty="0"/>
              <a:t>anova(m123)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/>
              <a:t>anova(m124)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Nenhuma das variáveis (x3 e x4) foram significativas a 10%. </a:t>
            </a:r>
          </a:p>
          <a:p>
            <a:pPr marL="0" indent="0">
              <a:buNone/>
            </a:pPr>
            <a:r>
              <a:rPr lang="pt-BR" sz="2200" dirty="0"/>
              <a:t>#### Assim, não as incluímos no modelo. O modelo final será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(m12)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25525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Funções</a:t>
            </a:r>
            <a:r>
              <a:rPr lang="en-US" sz="2200" dirty="0"/>
              <a:t> </a:t>
            </a:r>
            <a:r>
              <a:rPr lang="en-US" sz="2200" dirty="0" err="1"/>
              <a:t>prontas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library(MASS)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step_forward</a:t>
            </a:r>
            <a:r>
              <a:rPr lang="en-US" sz="2200" dirty="0"/>
              <a:t> &lt;- step(m1234, direction = "forward"))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step_forward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step_forward$anova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step_backward</a:t>
            </a:r>
            <a:r>
              <a:rPr lang="en-US" sz="2200" dirty="0"/>
              <a:t> &lt;- step(m1234, direction = "backward"))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step_backward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step_backward$anova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step_both</a:t>
            </a:r>
            <a:r>
              <a:rPr lang="en-US" sz="2200" dirty="0"/>
              <a:t> &lt;- step(m1234, direction = "both"))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step_both$anova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99035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08/11/2022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Folha de dicas: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00605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08/11/2022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076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arrange_all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desc) # </a:t>
            </a:r>
            <a:r>
              <a:rPr lang="en-US" sz="2200" dirty="0" err="1"/>
              <a:t>arranja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decrescentemente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arrange_if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</a:t>
            </a:r>
            <a:r>
              <a:rPr lang="en-US" sz="2200" dirty="0" err="1"/>
              <a:t>is.factor</a:t>
            </a:r>
            <a:r>
              <a:rPr lang="en-US" sz="2200" dirty="0"/>
              <a:t>) # </a:t>
            </a:r>
            <a:r>
              <a:rPr lang="en-US" sz="2200" dirty="0" err="1"/>
              <a:t>arranja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vars(carb)) #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11)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36076"/>
              </p:ext>
            </p:extLst>
          </p:nvPr>
        </p:nvGraphicFramePr>
        <p:xfrm>
          <a:off x="931862" y="2019300"/>
          <a:ext cx="8897938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01065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58811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Gr_Liv_Area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017034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94125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20337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Espaço Reservado para Conteúdo 6">
            <a:extLst>
              <a:ext uri="{FF2B5EF4-FFF2-40B4-BE49-F238E27FC236}">
                <a16:creationId xmlns:a16="http://schemas.microsoft.com/office/drawing/2014/main" id="{4C6A8DBE-8FC6-C47E-D988-F7DB32900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36586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72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08/11/2022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662263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945518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ordenado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 para </a:t>
            </a:r>
            <a:r>
              <a:rPr lang="en-US" sz="2200" dirty="0" err="1"/>
              <a:t>ordenar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08/11/2022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90236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877148C-A136-83AD-1F38-9D9963AA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369781" y="1417638"/>
            <a:ext cx="13040437" cy="711127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83B6B-A4A9-1F1E-CFB8-C067921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F2B205-0101-E8D8-3BC2-BB35EB72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656754" y="1714500"/>
            <a:ext cx="12466491" cy="722337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BFB14-D7D6-2746-C0CA-0218C32E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DD0D4E-30C9-FB57-115D-58C79250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03733-04A5-14BF-ED34-84DC1DD4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36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D19D-3EB6-259F-59B2-90CC1A4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F6A9E99-928D-23AA-42BE-79161F3B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23840" y="2400300"/>
            <a:ext cx="11840320" cy="577583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19CB8E-AA16-F914-5F1B-A7CEAFEB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4AD6D-59A8-B3EA-55B9-FF7DA324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AADC0C-790F-4B4B-4610-6EB0521D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2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E640-DE27-AC7A-C2AD-694967FC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BE4F4A9-8895-738A-914C-729DD8FA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52301" y="1739629"/>
            <a:ext cx="11783397" cy="680774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3BF65-D357-423E-37A8-EDB1B730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22FA0-E559-9B19-CBCC-92C13DE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1A1A8-6F7C-9ED9-AC42-A52767C3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809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0F9C8-4F56-4A77-C648-C2B71ABD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68E577F-0EA3-AE95-F963-60E39331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853829" y="1586096"/>
            <a:ext cx="12580341" cy="75960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EB5B16-F93B-035A-45CD-1028AC5C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054DD-B851-440A-A0CD-4D3ACF47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7522-C36C-7706-5ED4-EDF509D7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C1A95DB-D46E-282E-63C5-09AACDA0727F}"/>
              </a:ext>
            </a:extLst>
          </p:cNvPr>
          <p:cNvSpPr/>
          <p:nvPr/>
        </p:nvSpPr>
        <p:spPr>
          <a:xfrm>
            <a:off x="11125200" y="4152900"/>
            <a:ext cx="4127500" cy="838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F17BF5-D0ED-4DA5-E489-0711095EB0C6}"/>
              </a:ext>
            </a:extLst>
          </p:cNvPr>
          <p:cNvSpPr/>
          <p:nvPr/>
        </p:nvSpPr>
        <p:spPr>
          <a:xfrm>
            <a:off x="2852444" y="4838700"/>
            <a:ext cx="41275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681451-163F-E6E6-954F-7A14DF69EBF7}"/>
              </a:ext>
            </a:extLst>
          </p:cNvPr>
          <p:cNvSpPr/>
          <p:nvPr/>
        </p:nvSpPr>
        <p:spPr>
          <a:xfrm>
            <a:off x="2971800" y="7277100"/>
            <a:ext cx="10820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tx1"/>
                </a:solidFill>
              </a:rPr>
              <a:t>Finalmente, teremos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292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190458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3F7A-59E4-1AF7-7029-C8FB6839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AD25E-06ED-D2D9-CFC1-C538F9D5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Dados (</a:t>
            </a:r>
            <a:r>
              <a:rPr lang="pt-BR" sz="2200" dirty="0" err="1"/>
              <a:t>savings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savings</a:t>
            </a:r>
            <a:r>
              <a:rPr lang="pt-BR" sz="2200" dirty="0"/>
              <a:t>) # Função data() importa o banco de dados </a:t>
            </a:r>
            <a:r>
              <a:rPr lang="pt-BR" sz="2200" dirty="0" err="1"/>
              <a:t>savings</a:t>
            </a:r>
            <a:r>
              <a:rPr lang="pt-BR" sz="2200" dirty="0"/>
              <a:t>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help(</a:t>
            </a:r>
            <a:r>
              <a:rPr lang="pt-BR" sz="2200" dirty="0" err="1"/>
              <a:t>savings</a:t>
            </a:r>
            <a:r>
              <a:rPr lang="pt-BR" sz="2200" dirty="0"/>
              <a:t>) # Mostra a descrição dos dados no help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r>
              <a:rPr lang="pt-BR" sz="2200" dirty="0"/>
              <a:t> &lt;- </a:t>
            </a:r>
            <a:r>
              <a:rPr lang="pt-BR" sz="2200" dirty="0" err="1"/>
              <a:t>savings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as_tibble</a:t>
            </a:r>
            <a:r>
              <a:rPr lang="pt-BR" sz="2200" dirty="0"/>
              <a:t>() # Transforma em </a:t>
            </a:r>
            <a:r>
              <a:rPr lang="pt-BR" sz="2200" dirty="0" err="1"/>
              <a:t>tibble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9599F-4236-C7B6-42D0-D121F87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08/11/2022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A6788-73A0-F84A-A70C-A26D2406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AE16C-D0D0-E7DB-C319-EDE099F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9088</TotalTime>
  <Words>13608</Words>
  <Application>Microsoft Office PowerPoint</Application>
  <PresentationFormat>Personalizar</PresentationFormat>
  <Paragraphs>2095</Paragraphs>
  <Slides>167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167</vt:i4>
      </vt:variant>
    </vt:vector>
  </HeadingPairs>
  <TitlesOfParts>
    <vt:vector size="173" baseType="lpstr">
      <vt:lpstr>Arial</vt:lpstr>
      <vt:lpstr>Symbol</vt:lpstr>
      <vt:lpstr>Calibri</vt:lpstr>
      <vt:lpstr>Helveticish</vt:lpstr>
      <vt:lpstr>Cambria Math</vt:lpstr>
      <vt:lpstr>Office Theme</vt:lpstr>
      <vt:lpstr>ANÁLISE EXPLORATÓRIA DADOS E REGRESSÃO LINEAR MÚLTIPLA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 - Bonus)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Regressão Linear Múltipla</vt:lpstr>
      <vt:lpstr>Regressão Linear Múltipla</vt:lpstr>
      <vt:lpstr>Regressão Linear Múltipla</vt:lpstr>
      <vt:lpstr>Regressão Linear Múltipla (Banco de dados: savings)</vt:lpstr>
      <vt:lpstr>Regressão Linear Múltipla (Banco de dados: savings)</vt:lpstr>
      <vt:lpstr>Regressão Linear Múltipla (Ajuste do modelo)</vt:lpstr>
      <vt:lpstr>Regressão Linear Múltipla (Ajuste do modelo)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39</cp:revision>
  <dcterms:created xsi:type="dcterms:W3CDTF">2006-08-16T00:00:00Z</dcterms:created>
  <dcterms:modified xsi:type="dcterms:W3CDTF">2022-11-08T12:53:49Z</dcterms:modified>
  <dc:identifier>DAFNYV0nzNI</dc:identifier>
</cp:coreProperties>
</file>